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4" r:id="rId2"/>
  </p:sldMasterIdLst>
  <p:notesMasterIdLst>
    <p:notesMasterId r:id="rId58"/>
  </p:notesMasterIdLst>
  <p:sldIdLst>
    <p:sldId id="385" r:id="rId3"/>
    <p:sldId id="407" r:id="rId4"/>
    <p:sldId id="393" r:id="rId5"/>
    <p:sldId id="408" r:id="rId6"/>
    <p:sldId id="409" r:id="rId7"/>
    <p:sldId id="410" r:id="rId8"/>
    <p:sldId id="411" r:id="rId9"/>
    <p:sldId id="412" r:id="rId10"/>
    <p:sldId id="413" r:id="rId11"/>
    <p:sldId id="414" r:id="rId12"/>
    <p:sldId id="423" r:id="rId13"/>
    <p:sldId id="424" r:id="rId14"/>
    <p:sldId id="425" r:id="rId15"/>
    <p:sldId id="426" r:id="rId16"/>
    <p:sldId id="427" r:id="rId17"/>
    <p:sldId id="428" r:id="rId18"/>
    <p:sldId id="429" r:id="rId19"/>
    <p:sldId id="431" r:id="rId20"/>
    <p:sldId id="432" r:id="rId21"/>
    <p:sldId id="437" r:id="rId22"/>
    <p:sldId id="438" r:id="rId23"/>
    <p:sldId id="439" r:id="rId24"/>
    <p:sldId id="440" r:id="rId25"/>
    <p:sldId id="610" r:id="rId26"/>
    <p:sldId id="609" r:id="rId27"/>
    <p:sldId id="608" r:id="rId28"/>
    <p:sldId id="441" r:id="rId29"/>
    <p:sldId id="442" r:id="rId30"/>
    <p:sldId id="443" r:id="rId31"/>
    <p:sldId id="446" r:id="rId32"/>
    <p:sldId id="449" r:id="rId33"/>
    <p:sldId id="454" r:id="rId34"/>
    <p:sldId id="455" r:id="rId35"/>
    <p:sldId id="456" r:id="rId36"/>
    <p:sldId id="606" r:id="rId37"/>
    <p:sldId id="457" r:id="rId38"/>
    <p:sldId id="458" r:id="rId39"/>
    <p:sldId id="459" r:id="rId40"/>
    <p:sldId id="463" r:id="rId41"/>
    <p:sldId id="465" r:id="rId42"/>
    <p:sldId id="469" r:id="rId43"/>
    <p:sldId id="470" r:id="rId44"/>
    <p:sldId id="471" r:id="rId45"/>
    <p:sldId id="472" r:id="rId46"/>
    <p:sldId id="473" r:id="rId47"/>
    <p:sldId id="474" r:id="rId48"/>
    <p:sldId id="475" r:id="rId49"/>
    <p:sldId id="612" r:id="rId50"/>
    <p:sldId id="611" r:id="rId51"/>
    <p:sldId id="476" r:id="rId52"/>
    <p:sldId id="477" r:id="rId53"/>
    <p:sldId id="478" r:id="rId54"/>
    <p:sldId id="484" r:id="rId55"/>
    <p:sldId id="485" r:id="rId56"/>
    <p:sldId id="486"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49E15A-544D-4445-A24B-2F8903C7B16C}">
  <a:tblStyle styleId="{3949E15A-544D-4445-A24B-2F8903C7B16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75870" autoAdjust="0"/>
  </p:normalViewPr>
  <p:slideViewPr>
    <p:cSldViewPr snapToGrid="0">
      <p:cViewPr varScale="1">
        <p:scale>
          <a:sx n="114" d="100"/>
          <a:sy n="114" d="100"/>
        </p:scale>
        <p:origin x="1122" y="8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9" name="Google Shape;1239;p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Our first sensor will use analog voltage to give us a temperature. </a:t>
            </a:r>
            <a:endParaRPr/>
          </a:p>
        </p:txBody>
      </p:sp>
      <p:sp>
        <p:nvSpPr>
          <p:cNvPr id="260" name="Google Shape;2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305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mentioned variables in our previous class.  We’ll dig into more details on variables during this class.</a:t>
            </a:r>
            <a:endParaRPr/>
          </a:p>
        </p:txBody>
      </p:sp>
      <p:sp>
        <p:nvSpPr>
          <p:cNvPr id="346" name="Google Shape;34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68152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Variables come in different “types” depending on the information they need to hold.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need different types, because it takes up more memory to hold certain kinds of information.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example shows declarations for the type “int”</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Note the “=“ sign. It is an assignment operator. In other words, it “assigns” a vaule when the variable is declared.</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Note that the variable “counter” is declared, but no value is assigned.</a:t>
            </a:r>
            <a:endParaRPr/>
          </a:p>
        </p:txBody>
      </p:sp>
      <p:sp>
        <p:nvSpPr>
          <p:cNvPr id="357" name="Google Shape;357;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857049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float data type allows us to store very large numbers. The number can even have a fraction (a number after a decimal point)</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Keep in mind that with Arduino C, the highest precision you can expect for a floating point value is 7 digits.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In other words, any math operations you perform on floating point numbers will only be accurate to seven digits after the decimal point.</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Notice that float takes up twice as much space as int.</a:t>
            </a:r>
            <a:endParaRPr/>
          </a:p>
        </p:txBody>
      </p:sp>
      <p:sp>
        <p:nvSpPr>
          <p:cNvPr id="367" name="Google Shape;367;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83407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variable type “int” has a Byte length of 2.  That means that 2 Bytes of RAM are used up by each int variable we declare.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RAM is set aside even if we don’t put information into the variable.</a:t>
            </a: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chemeClr val="dk1"/>
              </a:buClr>
              <a:buSzPts val="1200"/>
              <a:buFont typeface="Calibri"/>
              <a:buNone/>
            </a:pPr>
            <a:r>
              <a:rPr lang="en-US"/>
              <a:t>We’ll dig into more details on variables during this class.</a:t>
            </a:r>
            <a:endParaRPr/>
          </a:p>
          <a:p>
            <a:pPr marL="0" lvl="0" indent="0" algn="l" rtl="0">
              <a:lnSpc>
                <a:spcPct val="100000"/>
              </a:lnSpc>
              <a:spcBef>
                <a:spcPts val="360"/>
              </a:spcBef>
              <a:spcAft>
                <a:spcPts val="0"/>
              </a:spcAft>
              <a:buSzPts val="1400"/>
              <a:buNone/>
            </a:pPr>
            <a:endParaRPr/>
          </a:p>
        </p:txBody>
      </p:sp>
      <p:sp>
        <p:nvSpPr>
          <p:cNvPr id="378" name="Google Shape;378;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90901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temperature program uses a type called “float”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float data type allows us to store very large numbers. The number can even have a fraction (a number after a decimal point)</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Keep in mind that with Arduino C, the highest precision you can expect for a floating point value is 7 digits.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In other words, any math operations you perform on floating point numbers will only be accurate to seven digits after the decimal point.</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Notice that float takes up twice as much space as int.</a:t>
            </a:r>
            <a:endParaRPr/>
          </a:p>
        </p:txBody>
      </p:sp>
      <p:sp>
        <p:nvSpPr>
          <p:cNvPr id="388" name="Google Shape;38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352968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97" name="Google Shape;39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106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PIR sensor module is an example of a digital sensor.</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This slide shows the basics of the PIR sensor module.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Two pyroelectric chips detect infrared. Motion is detected when one chip detects more infrared (heat energy) than the other.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Pyroelectric - having the property of becoming electrically charged when heated.</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We’ll talk more about the settings on this module once we put it to work.</a:t>
            </a:r>
            <a:endParaRPr/>
          </a:p>
        </p:txBody>
      </p:sp>
      <p:sp>
        <p:nvSpPr>
          <p:cNvPr id="410" name="Google Shape;41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124058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29" name="Google Shape;42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47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Remind students to open the images on their computer using the GitHub repository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Build this circuit.</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three connections for the PIR are correct using the orientation above. Information on the connections is silkscreened under the Fresnel lens.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Be sure to doublecheck your polarity.</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Instructor, the PIR has a Low Drop Out 3V Regulator. It can handle 5V’s however, the USB 5V doesn’t have enough current to power the module so it is best to use the 3V3 output from the MKRZero.</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Be sure to set the two pots using the settings shown. We’ll explain what they do in a little bit.</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438" name="Google Shape;438;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128856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Consider our sensory organs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Eyes</a:t>
            </a:r>
            <a:endParaRPr/>
          </a:p>
          <a:p>
            <a:pPr marL="0" lvl="0" indent="0" algn="l" rtl="0">
              <a:lnSpc>
                <a:spcPct val="100000"/>
              </a:lnSpc>
              <a:spcBef>
                <a:spcPts val="360"/>
              </a:spcBef>
              <a:spcAft>
                <a:spcPts val="0"/>
              </a:spcAft>
              <a:buSzPts val="1400"/>
              <a:buNone/>
            </a:pPr>
            <a:r>
              <a:rPr lang="en-US"/>
              <a:t>Ears</a:t>
            </a:r>
            <a:endParaRPr/>
          </a:p>
          <a:p>
            <a:pPr marL="0" lvl="0" indent="0" algn="l" rtl="0">
              <a:lnSpc>
                <a:spcPct val="100000"/>
              </a:lnSpc>
              <a:spcBef>
                <a:spcPts val="360"/>
              </a:spcBef>
              <a:spcAft>
                <a:spcPts val="0"/>
              </a:spcAft>
              <a:buSzPts val="1400"/>
              <a:buNone/>
            </a:pPr>
            <a:r>
              <a:rPr lang="en-US"/>
              <a:t>Nose</a:t>
            </a:r>
            <a:endParaRPr/>
          </a:p>
          <a:p>
            <a:pPr marL="0" lvl="0" indent="0" algn="l" rtl="0">
              <a:lnSpc>
                <a:spcPct val="100000"/>
              </a:lnSpc>
              <a:spcBef>
                <a:spcPts val="360"/>
              </a:spcBef>
              <a:spcAft>
                <a:spcPts val="0"/>
              </a:spcAft>
              <a:buSzPts val="1400"/>
              <a:buNone/>
            </a:pPr>
            <a:r>
              <a:rPr lang="en-US"/>
              <a:t>Tongue</a:t>
            </a:r>
            <a:endParaRPr/>
          </a:p>
          <a:p>
            <a:pPr marL="0" lvl="0" indent="0" algn="l" rtl="0">
              <a:lnSpc>
                <a:spcPct val="100000"/>
              </a:lnSpc>
              <a:spcBef>
                <a:spcPts val="360"/>
              </a:spcBef>
              <a:spcAft>
                <a:spcPts val="0"/>
              </a:spcAft>
              <a:buSzPts val="1400"/>
              <a:buNone/>
            </a:pPr>
            <a:r>
              <a:rPr lang="en-US"/>
              <a:t>Nerves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They bring information to our brain, we can then use that information to make decisions.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We use sensors to bring information about the outside world into our computer.</a:t>
            </a:r>
            <a:endParaRPr/>
          </a:p>
        </p:txBody>
      </p:sp>
      <p:sp>
        <p:nvSpPr>
          <p:cNvPr id="160" name="Google Shape;16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449625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take a closer look at the PIR module.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There are two pots that allow you to adjust settings on the PIR module.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delay pot selects how long the output pin is kept in the “high” state.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sensitivity pot selects the general distance where motion will be detected.</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best position for the jumper when working with Arduino’s and Rasberry Pi’s is H</a:t>
            </a:r>
            <a:endParaRPr/>
          </a:p>
        </p:txBody>
      </p:sp>
      <p:sp>
        <p:nvSpPr>
          <p:cNvPr id="489" name="Google Shape;489;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735413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Remember that all statements executed when the expression is met must be between the curly braces.</a:t>
            </a:r>
            <a:endParaRPr dirty="0"/>
          </a:p>
        </p:txBody>
      </p:sp>
      <p:sp>
        <p:nvSpPr>
          <p:cNvPr id="504" name="Google Shape;50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3972295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Notice the conditional from our current sketch. If sensorState is equal to HIGH, that means motion was detected…. So the LED is set to high.</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Otherwise, the LED is set to low.</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Technically the “else” isn’t needed.  You could simply have a statement that sets the LED low.  We use the else to make the decision more clear.</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NOTE: One “=“ is used to assign a value to a variable.  Two “==“ is used to check equality.</a:t>
            </a:r>
            <a:endParaRPr/>
          </a:p>
        </p:txBody>
      </p:sp>
      <p:sp>
        <p:nvSpPr>
          <p:cNvPr id="514" name="Google Shape;51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1098270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Notice the conditional from our current sketch. If sensorState is equal to HIGH, that means motion was detected…. So the LED is set to high.</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Otherwise, the LED is set to low.</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Technically the “else” isn’t needed.  You could simply have a statement that sets the LED low.  We use the else to make the decision more clear.</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NOTE: One “=“ is used to assign a value to a variable.  Two “==“ is used to check equality.</a:t>
            </a:r>
            <a:endParaRPr/>
          </a:p>
        </p:txBody>
      </p:sp>
      <p:sp>
        <p:nvSpPr>
          <p:cNvPr id="525" name="Google Shape;52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1147452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Notice the conditional from our current sketch. If sensorState is equal to HIGH, that means motion was detected…. So the LED is set to high.</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Otherwise, the LED is set to low.</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Technically the “else” isn’t needed.  You could simply have a statement that sets the LED low.  We use the else to make the decision more clear.</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NOTE: One “=“ is used to assign a value to a variable.  Two “==“ is used to check equality.</a:t>
            </a:r>
            <a:endParaRPr/>
          </a:p>
        </p:txBody>
      </p:sp>
      <p:sp>
        <p:nvSpPr>
          <p:cNvPr id="525" name="Google Shape;52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648907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5" name="Google Shape;52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3588866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may remember from last time that we use variables to hold on to important information. </a:t>
            </a:r>
            <a:br>
              <a:rPr lang="en-US"/>
            </a:br>
            <a:endParaRPr/>
          </a:p>
          <a:p>
            <a:pPr marL="0" lvl="0" indent="0" algn="l" rtl="0">
              <a:lnSpc>
                <a:spcPct val="100000"/>
              </a:lnSpc>
              <a:spcBef>
                <a:spcPts val="0"/>
              </a:spcBef>
              <a:spcAft>
                <a:spcPts val="0"/>
              </a:spcAft>
              <a:buSzPts val="1400"/>
              <a:buNone/>
            </a:pPr>
            <a:r>
              <a:rPr lang="en-US"/>
              <a:t>A variable must be declared before it is used.</a:t>
            </a:r>
            <a:endParaRPr/>
          </a:p>
        </p:txBody>
      </p:sp>
      <p:sp>
        <p:nvSpPr>
          <p:cNvPr id="536" name="Google Shape;536;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260073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declare variables anytime within a sketch. However, when a variable will be used throughout a sketch, it is best to declare it before the Setup() function.</a:t>
            </a:r>
            <a:endParaRPr/>
          </a:p>
        </p:txBody>
      </p:sp>
      <p:sp>
        <p:nvSpPr>
          <p:cNvPr id="544" name="Google Shape;544;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4011930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 is very handy to keep track of GPIO pins at the beginning of a sketch.  That way you can quickly change those pin assignments should the need arise.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Const is a data type modifier.  Variables declared with const cannot be changed during the course of a program.</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 we’ve seen before, it is very handy to set the values for pins at the beginning of a sketch.  That way you can easily change pin assignments if the need arises.</a:t>
            </a:r>
            <a:endParaRPr/>
          </a:p>
        </p:txBody>
      </p:sp>
      <p:sp>
        <p:nvSpPr>
          <p:cNvPr id="553" name="Google Shape;553;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71854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It’s time to move on to our next method of communication and our next sensor.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HC-SR04 is an example of a timing based sensor.</a:t>
            </a:r>
            <a:endParaRPr/>
          </a:p>
        </p:txBody>
      </p:sp>
      <p:sp>
        <p:nvSpPr>
          <p:cNvPr id="589" name="Google Shape;58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215236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 name="Google Shape;1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020"/>
              <a:buFont typeface="Calibri"/>
              <a:buNone/>
            </a:pPr>
            <a:endParaRPr sz="1020" dirty="0"/>
          </a:p>
        </p:txBody>
      </p:sp>
      <p:sp>
        <p:nvSpPr>
          <p:cNvPr id="19" name="Google Shape;1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7734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Remind students to load the setup pictures from the GitHub page and then build this activity.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Doublecheck all connections before they hook up the USB connection.</a:t>
            </a:r>
            <a:endParaRPr/>
          </a:p>
        </p:txBody>
      </p:sp>
      <p:sp>
        <p:nvSpPr>
          <p:cNvPr id="619" name="Google Shape;619;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187616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talk a little more about how the HC-SR04 works…</a:t>
            </a:r>
            <a:endParaRPr/>
          </a:p>
        </p:txBody>
      </p:sp>
      <p:sp>
        <p:nvSpPr>
          <p:cNvPr id="666" name="Google Shape;666;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3870320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HC-SR04 is an example of a timing based sensor.</a:t>
            </a:r>
            <a:endParaRPr/>
          </a:p>
        </p:txBody>
      </p:sp>
      <p:sp>
        <p:nvSpPr>
          <p:cNvPr id="678" name="Google Shape;678;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2671279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7" name="Google Shape;687;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1908761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next type of sensor uses serial communication.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In serial communication, data is sent one bit at a time.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So far, we’ve used one type of serial communication with the Arduino … the Universal Serial Bus (USB).</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USB requires support circuitry, which takes up space and power.</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Your Arduino is capable of using other serial standards.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Let’s look at three of them.</a:t>
            </a:r>
            <a:endParaRPr/>
          </a:p>
        </p:txBody>
      </p:sp>
      <p:sp>
        <p:nvSpPr>
          <p:cNvPr id="687" name="Google Shape;687;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2554851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These are three popular serial communication methods and Arduino boards support all three of them!</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Each kind requires slightly different connections and programming.</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We’ll be using I</a:t>
            </a:r>
            <a:r>
              <a:rPr lang="en-US" baseline="30000"/>
              <a:t>2</a:t>
            </a:r>
            <a:r>
              <a:rPr lang="en-US"/>
              <a:t>C in this class</a:t>
            </a:r>
            <a:endParaRPr/>
          </a:p>
          <a:p>
            <a:pPr marL="0" lvl="0" indent="0" algn="l" rtl="0">
              <a:lnSpc>
                <a:spcPct val="100000"/>
              </a:lnSpc>
              <a:spcBef>
                <a:spcPts val="360"/>
              </a:spcBef>
              <a:spcAft>
                <a:spcPts val="0"/>
              </a:spcAft>
              <a:buSzPts val="1400"/>
              <a:buNone/>
            </a:pPr>
            <a:endParaRPr/>
          </a:p>
        </p:txBody>
      </p:sp>
      <p:sp>
        <p:nvSpPr>
          <p:cNvPr id="698" name="Google Shape;698;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251688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ADXL345 is a surface mount accelerometer chip. We don’t have a way of connecting a surface mount chip to our breadboard. So we’ll use a development board. Development boards are used to test chips that can’t ordinarily be breadboarded.</a:t>
            </a:r>
            <a:endParaRPr/>
          </a:p>
        </p:txBody>
      </p:sp>
      <p:sp>
        <p:nvSpPr>
          <p:cNvPr id="707" name="Google Shape;707;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2589749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16" name="Google Shape;716;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9217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Have students build this circuit using the ADXL345 module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Instructor, the pullup resistors needed for I2C are built into the Grove ADXL345 module.</a:t>
            </a:r>
            <a:endParaRPr/>
          </a:p>
        </p:txBody>
      </p:sp>
      <p:sp>
        <p:nvSpPr>
          <p:cNvPr id="753" name="Google Shape;753;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extLst>
      <p:ext uri="{BB962C8B-B14F-4D97-AF65-F5344CB8AC3E}">
        <p14:creationId xmlns:p14="http://schemas.microsoft.com/office/powerpoint/2010/main" val="828558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Before we work with our accelerometer, we need to teach our Arduino how to talk to it.</a:t>
            </a:r>
            <a:endParaRPr/>
          </a:p>
        </p:txBody>
      </p:sp>
      <p:sp>
        <p:nvSpPr>
          <p:cNvPr id="769" name="Google Shape;76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408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many kinds of sensors and many kinds of ways of brining their information into your Arduino.</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There are many ways to get information out of sensors and into your Arduino.</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In this class, we will cover 5 sensors and 5 ways of bringing in their information into the Arduino.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169" name="Google Shape;16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213608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Have students rotate the breadboard back and forth and up and down.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Caution: warn them not to pull the USB cord and not to bang the breadboard on the table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Note that Z access is up and down.</a:t>
            </a:r>
            <a:endParaRPr/>
          </a:p>
        </p:txBody>
      </p:sp>
      <p:sp>
        <p:nvSpPr>
          <p:cNvPr id="817" name="Google Shape;817;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1657453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828" name="Google Shape;828;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4162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I</a:t>
            </a:r>
            <a:r>
              <a:rPr lang="en-US" baseline="30000" dirty="0"/>
              <a:t>2</a:t>
            </a:r>
            <a:r>
              <a:rPr lang="en-US" dirty="0"/>
              <a:t>C protocol was invented by Phillips in the early 1980s and standardized in the 1990s.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I</a:t>
            </a:r>
            <a:r>
              <a:rPr lang="en-US" baseline="30000" dirty="0"/>
              <a:t>2</a:t>
            </a:r>
            <a:r>
              <a:rPr lang="en-US" dirty="0"/>
              <a:t>C is a licensed standard. Devices that didn’t pay the license fee are called TWI or Two Wire.</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Since each device has its own address, you can talk to multiple devices via the same two wires (in addition to power)</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839" name="Google Shape;839;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extLst>
      <p:ext uri="{BB962C8B-B14F-4D97-AF65-F5344CB8AC3E}">
        <p14:creationId xmlns:p14="http://schemas.microsoft.com/office/powerpoint/2010/main" val="484171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sending data, an I</a:t>
            </a:r>
            <a:r>
              <a:rPr lang="en-US" baseline="30000"/>
              <a:t>2</a:t>
            </a:r>
            <a:r>
              <a:rPr lang="en-US"/>
              <a:t>C device pulls the data line low. We use resistors to restore the signal to high when now device is asserting it low.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two resistors are built into the module from Seed, but that won’t be true for all ADXL345 modules from different manufactures. Be sure to check the documentation!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847" name="Google Shape;847;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extLst>
      <p:ext uri="{BB962C8B-B14F-4D97-AF65-F5344CB8AC3E}">
        <p14:creationId xmlns:p14="http://schemas.microsoft.com/office/powerpoint/2010/main" val="1771245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856" name="Google Shape;856;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extLst>
      <p:ext uri="{BB962C8B-B14F-4D97-AF65-F5344CB8AC3E}">
        <p14:creationId xmlns:p14="http://schemas.microsoft.com/office/powerpoint/2010/main" val="2862421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865" name="Google Shape;865;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3333998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876" name="Google Shape;876;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2026694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876" name="Google Shape;876;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extLst>
      <p:ext uri="{BB962C8B-B14F-4D97-AF65-F5344CB8AC3E}">
        <p14:creationId xmlns:p14="http://schemas.microsoft.com/office/powerpoint/2010/main" val="118945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876" name="Google Shape;876;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extLst>
      <p:ext uri="{BB962C8B-B14F-4D97-AF65-F5344CB8AC3E}">
        <p14:creationId xmlns:p14="http://schemas.microsoft.com/office/powerpoint/2010/main" val="1343721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Photcells are an example of an analog sensor.</a:t>
            </a:r>
            <a:endParaRPr/>
          </a:p>
        </p:txBody>
      </p:sp>
      <p:sp>
        <p:nvSpPr>
          <p:cNvPr id="888" name="Google Shape;888;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extLst>
      <p:ext uri="{BB962C8B-B14F-4D97-AF65-F5344CB8AC3E}">
        <p14:creationId xmlns:p14="http://schemas.microsoft.com/office/powerpoint/2010/main" val="251869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many kinds of sensors and many kinds of ways of brining their information into your Arduino.</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There are many ways to get information out of sensors and into your Arduino.</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In this class, we will cover 5 sensors and 5 ways of bringing in their information into the Arduino.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183" name="Google Shape;18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4265504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activity, we’ll use a Light Dependent Resistor to create a light meter.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meter will be 10 LED’s.  The more light there is, the more LED’s will light up.</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Remember that the LDR is an analog device.  So we need to receive information from the LDR from an Analog pin.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We will turn on the 10 LED’s using 5 Digital pins.</a:t>
            </a:r>
            <a:endParaRPr/>
          </a:p>
        </p:txBody>
      </p:sp>
      <p:sp>
        <p:nvSpPr>
          <p:cNvPr id="899" name="Google Shape;899;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extLst>
      <p:ext uri="{BB962C8B-B14F-4D97-AF65-F5344CB8AC3E}">
        <p14:creationId xmlns:p14="http://schemas.microsoft.com/office/powerpoint/2010/main" val="3765048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Build this circuit.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best thing to do is connect all the LEDs (long lead on the left side)</a:t>
            </a:r>
            <a:endParaRPr/>
          </a:p>
          <a:p>
            <a:pPr marL="0" lvl="0" indent="0" algn="l" rtl="0">
              <a:lnSpc>
                <a:spcPct val="100000"/>
              </a:lnSpc>
              <a:spcBef>
                <a:spcPts val="0"/>
              </a:spcBef>
              <a:spcAft>
                <a:spcPts val="0"/>
              </a:spcAft>
              <a:buSzPts val="1400"/>
              <a:buNone/>
            </a:pPr>
            <a:r>
              <a:rPr lang="en-US"/>
              <a:t>Then connect the resistors, then all the jumpers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In this class, we will be giving you both the breadboard layout and the schematic layout.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Notice that we put a space between each of the LED’s.  This helps ensure that the they can sit upright without bumping in to each other.</a:t>
            </a:r>
            <a:endParaRPr/>
          </a:p>
        </p:txBody>
      </p:sp>
      <p:sp>
        <p:nvSpPr>
          <p:cNvPr id="908" name="Google Shape;908;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20749581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965" name="Google Shape;965;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extLst>
      <p:ext uri="{BB962C8B-B14F-4D97-AF65-F5344CB8AC3E}">
        <p14:creationId xmlns:p14="http://schemas.microsoft.com/office/powerpoint/2010/main" val="2865930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other data types in Arduino C. However, these are the most common.</a:t>
            </a:r>
            <a:endParaRPr/>
          </a:p>
        </p:txBody>
      </p:sp>
      <p:sp>
        <p:nvSpPr>
          <p:cNvPr id="975" name="Google Shape;975;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extLst>
      <p:ext uri="{BB962C8B-B14F-4D97-AF65-F5344CB8AC3E}">
        <p14:creationId xmlns:p14="http://schemas.microsoft.com/office/powerpoint/2010/main" val="3810200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Most variable types in Arduino C are indented for numbers.  We have two that are used for letters (A-Z).</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The computer isn’t actually storing a “letter” instead it is storing a 8-bit binary code that represents a letter.</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Notice that upper and lower case letters have a separate code.</a:t>
            </a:r>
            <a:endParaRPr dirty="0"/>
          </a:p>
        </p:txBody>
      </p:sp>
      <p:sp>
        <p:nvSpPr>
          <p:cNvPr id="983" name="Google Shape;983;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extLst>
      <p:ext uri="{BB962C8B-B14F-4D97-AF65-F5344CB8AC3E}">
        <p14:creationId xmlns:p14="http://schemas.microsoft.com/office/powerpoint/2010/main" val="326070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There are many kinds of sensors and many kinds of ways of brining their information into your Arduino.</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There are many ways to get information out of sensors and into your Arduino.</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In this class, we will cover 5 sensors and 5 ways of bringing in their information into the Arduino.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197" name="Google Shape;19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2500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Instructor: this slide offers reminders of the concept of analog, which was part of the first Arduino class</a:t>
            </a:r>
            <a:endParaRPr/>
          </a:p>
        </p:txBody>
      </p:sp>
      <p:sp>
        <p:nvSpPr>
          <p:cNvPr id="207" name="Google Shape;20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335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6" name="Google Shape;2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41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46" name="Google Shape;24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11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body" idx="1"/>
          </p:nvPr>
        </p:nvSpPr>
        <p:spPr>
          <a:xfrm>
            <a:off x="457200" y="1200151"/>
            <a:ext cx="8229600" cy="3394075"/>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77143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75286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type="obj">
  <p:cSld name="3_Title and Conten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457200" y="1200151"/>
            <a:ext cx="8229600" cy="33940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5333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Shape 2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i2cdevices.org/"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13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SENSORS</a:t>
            </a:r>
            <a:endParaRPr/>
          </a:p>
        </p:txBody>
      </p:sp>
      <p:pic>
        <p:nvPicPr>
          <p:cNvPr id="1242" name="Google Shape;1242;p137" descr="C:\Users\brian_000\Dropbox\Pictures\Electronics\photocells.JPG"/>
          <p:cNvPicPr preferRelativeResize="0"/>
          <p:nvPr/>
        </p:nvPicPr>
        <p:blipFill rotWithShape="1">
          <a:blip r:embed="rId3">
            <a:alphaModFix/>
          </a:blip>
          <a:srcRect/>
          <a:stretch/>
        </p:blipFill>
        <p:spPr>
          <a:xfrm>
            <a:off x="6192957" y="2514718"/>
            <a:ext cx="2290216" cy="2160282"/>
          </a:xfrm>
          <a:prstGeom prst="rect">
            <a:avLst/>
          </a:prstGeom>
          <a:noFill/>
          <a:ln w="19050" cap="flat" cmpd="sng">
            <a:solidFill>
              <a:schemeClr val="dk1"/>
            </a:solidFill>
            <a:prstDash val="solid"/>
            <a:miter lim="800000"/>
            <a:headEnd type="none" w="sm" len="sm"/>
            <a:tailEnd type="none" w="sm" len="sm"/>
          </a:ln>
        </p:spPr>
      </p:pic>
      <p:sp>
        <p:nvSpPr>
          <p:cNvPr id="1243" name="Google Shape;1243;p137"/>
          <p:cNvSpPr txBox="1"/>
          <p:nvPr/>
        </p:nvSpPr>
        <p:spPr>
          <a:xfrm>
            <a:off x="671512" y="1885950"/>
            <a:ext cx="4056062"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Photocells are a type of sensor.</a:t>
            </a:r>
            <a:endParaRPr sz="1400" b="0" i="0" u="none" strike="noStrike" cap="none">
              <a:solidFill>
                <a:srgbClr val="000000"/>
              </a:solidFill>
              <a:latin typeface="Arial"/>
              <a:ea typeface="Arial"/>
              <a:cs typeface="Arial"/>
              <a:sym typeface="Arial"/>
            </a:endParaRPr>
          </a:p>
        </p:txBody>
      </p:sp>
      <p:sp>
        <p:nvSpPr>
          <p:cNvPr id="1244" name="Google Shape;1244;p137"/>
          <p:cNvSpPr txBox="1"/>
          <p:nvPr/>
        </p:nvSpPr>
        <p:spPr>
          <a:xfrm>
            <a:off x="55683" y="3324478"/>
            <a:ext cx="6199121" cy="1200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In our next set of classes, we’ll learn how to use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various types of sensors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idx="4294967295"/>
          </p:nvPr>
        </p:nvSpPr>
        <p:spPr>
          <a:xfrm>
            <a:off x="457200" y="206375"/>
            <a:ext cx="6258645"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ANALOG VOLTAGE SENSORS</a:t>
            </a:r>
            <a:endParaRPr sz="1400" b="0" i="0" u="none" strike="noStrike" cap="none" dirty="0">
              <a:solidFill>
                <a:srgbClr val="000000"/>
              </a:solidFill>
              <a:latin typeface="Arial"/>
              <a:ea typeface="Arial"/>
              <a:cs typeface="Arial"/>
              <a:sym typeface="Arial"/>
            </a:endParaRPr>
          </a:p>
        </p:txBody>
      </p:sp>
      <p:pic>
        <p:nvPicPr>
          <p:cNvPr id="263" name="Google Shape;263;p26" descr="C:\Users\brian_000\Dropbox\Pictures\Electronics\Arduino Sensors\tmp-36.jpg"/>
          <p:cNvPicPr preferRelativeResize="0"/>
          <p:nvPr/>
        </p:nvPicPr>
        <p:blipFill rotWithShape="1">
          <a:blip r:embed="rId3">
            <a:alphaModFix/>
          </a:blip>
          <a:srcRect/>
          <a:stretch/>
        </p:blipFill>
        <p:spPr>
          <a:xfrm>
            <a:off x="5564099" y="2242092"/>
            <a:ext cx="2554447" cy="2554447"/>
          </a:xfrm>
          <a:prstGeom prst="rect">
            <a:avLst/>
          </a:prstGeom>
          <a:noFill/>
          <a:ln w="19050" cap="flat" cmpd="sng">
            <a:solidFill>
              <a:schemeClr val="dk1"/>
            </a:solidFill>
            <a:prstDash val="solid"/>
            <a:round/>
            <a:headEnd type="none" w="sm" len="sm"/>
            <a:tailEnd type="none" w="sm" len="sm"/>
          </a:ln>
        </p:spPr>
      </p:pic>
      <p:sp>
        <p:nvSpPr>
          <p:cNvPr id="264" name="Google Shape;264;p26"/>
          <p:cNvSpPr txBox="1"/>
          <p:nvPr/>
        </p:nvSpPr>
        <p:spPr>
          <a:xfrm>
            <a:off x="763414" y="2326920"/>
            <a:ext cx="3985835" cy="2031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TMP36 temperature sensor runs 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2.7V to 5.5V DC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Measures temperature from: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−40°C to +125°C</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4406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5"/>
          <p:cNvSpPr txBox="1"/>
          <p:nvPr/>
        </p:nvSpPr>
        <p:spPr>
          <a:xfrm>
            <a:off x="765317" y="1467406"/>
            <a:ext cx="5935160" cy="70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Reminder: Variables</a:t>
            </a:r>
            <a:r>
              <a:rPr lang="en-US" sz="2000" b="0" i="0" u="none" strike="noStrike" cap="none" dirty="0">
                <a:solidFill>
                  <a:schemeClr val="dk1"/>
                </a:solidFill>
                <a:latin typeface="Calibri"/>
                <a:ea typeface="Calibri"/>
                <a:cs typeface="Calibri"/>
                <a:sym typeface="Calibri"/>
              </a:rPr>
              <a:t> give us a way to keep track</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 of information and recall it as needed.</a:t>
            </a:r>
            <a:endParaRPr sz="1400" b="0" i="0" u="none" strike="noStrike" cap="none" dirty="0">
              <a:solidFill>
                <a:srgbClr val="000000"/>
              </a:solidFill>
              <a:latin typeface="Arial"/>
              <a:ea typeface="Arial"/>
              <a:cs typeface="Arial"/>
              <a:sym typeface="Arial"/>
            </a:endParaRPr>
          </a:p>
        </p:txBody>
      </p:sp>
      <p:sp>
        <p:nvSpPr>
          <p:cNvPr id="349" name="Google Shape;349;p35"/>
          <p:cNvSpPr txBox="1"/>
          <p:nvPr/>
        </p:nvSpPr>
        <p:spPr>
          <a:xfrm>
            <a:off x="6336193" y="2591708"/>
            <a:ext cx="2690812" cy="1477963"/>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V=I*R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You may recognize the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term </a:t>
            </a:r>
            <a:r>
              <a:rPr lang="en-US" sz="1800" b="1" i="0" u="none" strike="noStrike" cap="none" dirty="0">
                <a:solidFill>
                  <a:schemeClr val="dk1"/>
                </a:solidFill>
                <a:latin typeface="Calibri"/>
                <a:ea typeface="Calibri"/>
                <a:cs typeface="Calibri"/>
                <a:sym typeface="Calibri"/>
              </a:rPr>
              <a:t>variable</a:t>
            </a:r>
            <a:r>
              <a:rPr lang="en-US" sz="1800" b="0" i="0" u="none" strike="noStrike" cap="none" dirty="0">
                <a:solidFill>
                  <a:schemeClr val="dk1"/>
                </a:solidFill>
                <a:latin typeface="Calibri"/>
                <a:ea typeface="Calibri"/>
                <a:cs typeface="Calibri"/>
                <a:sym typeface="Calibri"/>
              </a:rPr>
              <a:t> from algebra</a:t>
            </a:r>
            <a:endParaRPr sz="1400" b="0" i="0" u="none" strike="noStrike" cap="none" dirty="0">
              <a:solidFill>
                <a:srgbClr val="000000"/>
              </a:solidFill>
              <a:latin typeface="Arial"/>
              <a:ea typeface="Arial"/>
              <a:cs typeface="Arial"/>
              <a:sym typeface="Arial"/>
            </a:endParaRPr>
          </a:p>
        </p:txBody>
      </p:sp>
      <p:sp>
        <p:nvSpPr>
          <p:cNvPr id="350" name="Google Shape;350;p35"/>
          <p:cNvSpPr txBox="1"/>
          <p:nvPr/>
        </p:nvSpPr>
        <p:spPr>
          <a:xfrm>
            <a:off x="282575" y="100910"/>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VARIABLES</a:t>
            </a:r>
            <a:endParaRPr sz="1400" b="0" i="0" u="none" strike="noStrike" cap="none">
              <a:solidFill>
                <a:srgbClr val="000000"/>
              </a:solidFill>
              <a:latin typeface="Arial"/>
              <a:ea typeface="Arial"/>
              <a:cs typeface="Arial"/>
              <a:sym typeface="Arial"/>
            </a:endParaRPr>
          </a:p>
        </p:txBody>
      </p:sp>
      <p:sp>
        <p:nvSpPr>
          <p:cNvPr id="351" name="Google Shape;351;p35"/>
          <p:cNvSpPr/>
          <p:nvPr/>
        </p:nvSpPr>
        <p:spPr>
          <a:xfrm>
            <a:off x="765317" y="2684677"/>
            <a:ext cx="6672713"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We “declare” variables to set aside  space in RAM*</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Declarations often occur before the setup() function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Can also be declared right when you need them</a:t>
            </a:r>
            <a:endParaRPr sz="1400" b="0" i="0" u="none" strike="noStrike" cap="none">
              <a:solidFill>
                <a:srgbClr val="000000"/>
              </a:solidFill>
              <a:latin typeface="Arial"/>
              <a:ea typeface="Arial"/>
              <a:cs typeface="Arial"/>
              <a:sym typeface="Arial"/>
            </a:endParaRPr>
          </a:p>
        </p:txBody>
      </p:sp>
      <p:sp>
        <p:nvSpPr>
          <p:cNvPr id="352" name="Google Shape;352;p35"/>
          <p:cNvSpPr/>
          <p:nvPr/>
        </p:nvSpPr>
        <p:spPr>
          <a:xfrm>
            <a:off x="5821363" y="4402290"/>
            <a:ext cx="329564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*RAM – Random Access Memory</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0412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6"/>
          <p:cNvSpPr txBox="1"/>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VARIABLE TYPES</a:t>
            </a:r>
            <a:endParaRPr sz="1400" b="0" i="0" u="none" strike="noStrike" cap="none">
              <a:solidFill>
                <a:srgbClr val="000000"/>
              </a:solidFill>
              <a:latin typeface="Arial"/>
              <a:ea typeface="Arial"/>
              <a:cs typeface="Arial"/>
              <a:sym typeface="Arial"/>
            </a:endParaRPr>
          </a:p>
        </p:txBody>
      </p:sp>
      <p:pic>
        <p:nvPicPr>
          <p:cNvPr id="360" name="Google Shape;360;p36" descr="C:\Users\brian_000\Dropbox\Pictures\Electronics\Arduino Sensors\integers from bargraph sketch.png"/>
          <p:cNvPicPr preferRelativeResize="0"/>
          <p:nvPr/>
        </p:nvPicPr>
        <p:blipFill rotWithShape="1">
          <a:blip r:embed="rId3">
            <a:alphaModFix/>
          </a:blip>
          <a:srcRect/>
          <a:stretch/>
        </p:blipFill>
        <p:spPr>
          <a:xfrm>
            <a:off x="1885950" y="3284339"/>
            <a:ext cx="5372100" cy="1028700"/>
          </a:xfrm>
          <a:prstGeom prst="rect">
            <a:avLst/>
          </a:prstGeom>
          <a:noFill/>
          <a:ln w="19050" cap="flat" cmpd="sng">
            <a:solidFill>
              <a:schemeClr val="dk1"/>
            </a:solidFill>
            <a:prstDash val="solid"/>
            <a:round/>
            <a:headEnd type="none" w="sm" len="sm"/>
            <a:tailEnd type="none" w="sm" len="sm"/>
          </a:ln>
        </p:spPr>
      </p:pic>
      <p:sp>
        <p:nvSpPr>
          <p:cNvPr id="361" name="Google Shape;361;p36"/>
          <p:cNvSpPr/>
          <p:nvPr/>
        </p:nvSpPr>
        <p:spPr>
          <a:xfrm>
            <a:off x="590589" y="1336206"/>
            <a:ext cx="593162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different kinds of variables, called Value Data Types</a:t>
            </a:r>
            <a:endParaRPr sz="1400" b="0" i="0" u="none" strike="noStrike" cap="none">
              <a:solidFill>
                <a:srgbClr val="000000"/>
              </a:solidFill>
              <a:latin typeface="Arial"/>
              <a:ea typeface="Arial"/>
              <a:cs typeface="Arial"/>
              <a:sym typeface="Arial"/>
            </a:endParaRPr>
          </a:p>
        </p:txBody>
      </p:sp>
      <p:sp>
        <p:nvSpPr>
          <p:cNvPr id="362" name="Google Shape;362;p36"/>
          <p:cNvSpPr txBox="1"/>
          <p:nvPr/>
        </p:nvSpPr>
        <p:spPr>
          <a:xfrm>
            <a:off x="590589" y="1753240"/>
            <a:ext cx="3658437"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Each type: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Uses up a certain amount of RAM</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Holds certain kinds of information</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AA6DBC01-578E-4FDE-95E3-308A6CE036D7}"/>
              </a:ext>
            </a:extLst>
          </p:cNvPr>
          <p:cNvSpPr txBox="1"/>
          <p:nvPr/>
        </p:nvSpPr>
        <p:spPr>
          <a:xfrm>
            <a:off x="1969429" y="4313039"/>
            <a:ext cx="5205141" cy="369332"/>
          </a:xfrm>
          <a:prstGeom prst="rect">
            <a:avLst/>
          </a:prstGeom>
          <a:noFill/>
        </p:spPr>
        <p:txBody>
          <a:bodyPr wrap="square" rtlCol="0">
            <a:spAutoFit/>
          </a:bodyPr>
          <a:lstStyle/>
          <a:p>
            <a:r>
              <a:rPr lang="en-US" sz="1800" dirty="0"/>
              <a:t>Here are examples of declaring integer variables.</a:t>
            </a:r>
          </a:p>
        </p:txBody>
      </p:sp>
    </p:spTree>
    <p:extLst>
      <p:ext uri="{BB962C8B-B14F-4D97-AF65-F5344CB8AC3E}">
        <p14:creationId xmlns:p14="http://schemas.microsoft.com/office/powerpoint/2010/main" val="365699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7"/>
          <p:cNvSpPr txBox="1"/>
          <p:nvPr/>
        </p:nvSpPr>
        <p:spPr>
          <a:xfrm>
            <a:off x="457200" y="206375"/>
            <a:ext cx="6243277"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VARIABLE DECLARATIONS</a:t>
            </a:r>
            <a:endParaRPr sz="1400" b="0" i="0" u="none" strike="noStrike" cap="none" dirty="0">
              <a:solidFill>
                <a:srgbClr val="000000"/>
              </a:solidFill>
              <a:latin typeface="Arial"/>
              <a:ea typeface="Arial"/>
              <a:cs typeface="Arial"/>
              <a:sym typeface="Arial"/>
            </a:endParaRPr>
          </a:p>
        </p:txBody>
      </p:sp>
      <p:pic>
        <p:nvPicPr>
          <p:cNvPr id="370" name="Google Shape;370;p37" descr="C:\Users\brian_000\Dropbox\Pictures\Electronics\Arduino Sensors\float variable type.jpg"/>
          <p:cNvPicPr preferRelativeResize="0"/>
          <p:nvPr/>
        </p:nvPicPr>
        <p:blipFill rotWithShape="1">
          <a:blip r:embed="rId3">
            <a:alphaModFix/>
          </a:blip>
          <a:srcRect/>
          <a:stretch/>
        </p:blipFill>
        <p:spPr>
          <a:xfrm>
            <a:off x="1400509" y="2968389"/>
            <a:ext cx="6639149" cy="652770"/>
          </a:xfrm>
          <a:prstGeom prst="rect">
            <a:avLst/>
          </a:prstGeom>
          <a:noFill/>
          <a:ln w="19050" cap="flat" cmpd="sng">
            <a:solidFill>
              <a:schemeClr val="dk1"/>
            </a:solidFill>
            <a:prstDash val="solid"/>
            <a:round/>
            <a:headEnd type="none" w="sm" len="sm"/>
            <a:tailEnd type="none" w="sm" len="sm"/>
          </a:ln>
        </p:spPr>
      </p:pic>
      <p:sp>
        <p:nvSpPr>
          <p:cNvPr id="371" name="Google Shape;371;p37"/>
          <p:cNvSpPr txBox="1"/>
          <p:nvPr/>
        </p:nvSpPr>
        <p:spPr>
          <a:xfrm>
            <a:off x="1284668" y="1340473"/>
            <a:ext cx="4945649"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You can declare a variable right when you need it…</a:t>
            </a:r>
            <a:endParaRPr sz="1400" b="0" i="0" u="none" strike="noStrike" cap="none" dirty="0">
              <a:solidFill>
                <a:srgbClr val="000000"/>
              </a:solidFill>
              <a:latin typeface="Arial"/>
              <a:ea typeface="Arial"/>
              <a:cs typeface="Arial"/>
              <a:sym typeface="Arial"/>
            </a:endParaRPr>
          </a:p>
        </p:txBody>
      </p:sp>
      <p:sp>
        <p:nvSpPr>
          <p:cNvPr id="372" name="Google Shape;372;p37"/>
          <p:cNvSpPr txBox="1"/>
          <p:nvPr/>
        </p:nvSpPr>
        <p:spPr>
          <a:xfrm>
            <a:off x="2440176" y="1887894"/>
            <a:ext cx="263463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…even inside a calculation</a:t>
            </a:r>
            <a:endParaRPr sz="1400" b="0" i="0" u="none" strike="noStrike" cap="none" dirty="0">
              <a:solidFill>
                <a:srgbClr val="000000"/>
              </a:solidFill>
              <a:latin typeface="Arial"/>
              <a:ea typeface="Arial"/>
              <a:cs typeface="Arial"/>
              <a:sym typeface="Arial"/>
            </a:endParaRPr>
          </a:p>
        </p:txBody>
      </p:sp>
      <p:sp>
        <p:nvSpPr>
          <p:cNvPr id="373" name="Google Shape;373;p37"/>
          <p:cNvSpPr txBox="1"/>
          <p:nvPr/>
        </p:nvSpPr>
        <p:spPr>
          <a:xfrm>
            <a:off x="1363651" y="4292221"/>
            <a:ext cx="671286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temperatureF is declared and then assigned the result of the formula.</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5663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8"/>
          <p:cNvSpPr txBox="1"/>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INT DATA TYPE</a:t>
            </a:r>
            <a:endParaRPr sz="1400" b="0" i="0" u="none" strike="noStrike" cap="none">
              <a:solidFill>
                <a:srgbClr val="000000"/>
              </a:solidFill>
              <a:latin typeface="Arial"/>
              <a:ea typeface="Arial"/>
              <a:cs typeface="Arial"/>
              <a:sym typeface="Arial"/>
            </a:endParaRPr>
          </a:p>
        </p:txBody>
      </p:sp>
      <p:sp>
        <p:nvSpPr>
          <p:cNvPr id="381" name="Google Shape;381;p38"/>
          <p:cNvSpPr txBox="1"/>
          <p:nvPr/>
        </p:nvSpPr>
        <p:spPr>
          <a:xfrm>
            <a:off x="1269241" y="4415051"/>
            <a:ext cx="772107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*short for </a:t>
            </a:r>
            <a:r>
              <a:rPr lang="en-US" sz="1800" b="1" i="0" u="none" strike="noStrike" cap="none" dirty="0">
                <a:solidFill>
                  <a:schemeClr val="dk1"/>
                </a:solidFill>
                <a:latin typeface="Calibri"/>
                <a:ea typeface="Calibri"/>
                <a:cs typeface="Calibri"/>
                <a:sym typeface="Calibri"/>
              </a:rPr>
              <a:t>integer</a:t>
            </a:r>
            <a:r>
              <a:rPr lang="en-US" sz="1800" b="0" i="0" u="none" strike="noStrike" cap="none" dirty="0">
                <a:solidFill>
                  <a:schemeClr val="dk1"/>
                </a:solidFill>
                <a:latin typeface="Calibri"/>
                <a:ea typeface="Calibri"/>
                <a:cs typeface="Calibri"/>
                <a:sym typeface="Calibri"/>
              </a:rPr>
              <a:t> – a whole number (nothing to the right of the decimal point.</a:t>
            </a:r>
            <a:endParaRPr sz="1400" b="0" i="0" u="none" strike="noStrike" cap="none" dirty="0">
              <a:solidFill>
                <a:srgbClr val="000000"/>
              </a:solidFill>
              <a:latin typeface="Arial"/>
              <a:ea typeface="Arial"/>
              <a:cs typeface="Arial"/>
              <a:sym typeface="Arial"/>
            </a:endParaRPr>
          </a:p>
        </p:txBody>
      </p:sp>
      <p:graphicFrame>
        <p:nvGraphicFramePr>
          <p:cNvPr id="382" name="Google Shape;382;p38"/>
          <p:cNvGraphicFramePr/>
          <p:nvPr>
            <p:extLst>
              <p:ext uri="{D42A27DB-BD31-4B8C-83A1-F6EECF244321}">
                <p14:modId xmlns:p14="http://schemas.microsoft.com/office/powerpoint/2010/main" val="3798738778"/>
              </p:ext>
            </p:extLst>
          </p:nvPr>
        </p:nvGraphicFramePr>
        <p:xfrm>
          <a:off x="994529" y="1357548"/>
          <a:ext cx="5459100" cy="1381790"/>
        </p:xfrm>
        <a:graphic>
          <a:graphicData uri="http://schemas.openxmlformats.org/drawingml/2006/table">
            <a:tbl>
              <a:tblPr firstRow="1" bandRow="1">
                <a:noFill/>
              </a:tblPr>
              <a:tblGrid>
                <a:gridCol w="1261175">
                  <a:extLst>
                    <a:ext uri="{9D8B030D-6E8A-4147-A177-3AD203B41FA5}">
                      <a16:colId xmlns:a16="http://schemas.microsoft.com/office/drawing/2014/main" val="20000"/>
                    </a:ext>
                  </a:extLst>
                </a:gridCol>
                <a:gridCol w="41979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Data Type</a:t>
                      </a:r>
                      <a:endParaRPr sz="18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int*</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Byte length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 (set aside when variable is declared)</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Range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-32,768 to 32,767</a:t>
                      </a:r>
                      <a:endParaRPr sz="1400" u="none" strike="noStrike" cap="none" dirty="0"/>
                    </a:p>
                  </a:txBody>
                  <a:tcPr marL="91450" marR="91450" marT="45725" marB="45725"/>
                </a:tc>
                <a:extLst>
                  <a:ext uri="{0D108BD9-81ED-4DB2-BD59-A6C34878D82A}">
                    <a16:rowId xmlns:a16="http://schemas.microsoft.com/office/drawing/2014/main" val="10002"/>
                  </a:ext>
                </a:extLst>
              </a:tr>
            </a:tbl>
          </a:graphicData>
        </a:graphic>
      </p:graphicFrame>
      <p:pic>
        <p:nvPicPr>
          <p:cNvPr id="383" name="Google Shape;383;p38" descr="C:\Users\brian_000\Dropbox\Pictures\Electronics\Arduino Sensors\integers from bargraph sketch.png"/>
          <p:cNvPicPr preferRelativeResize="0"/>
          <p:nvPr/>
        </p:nvPicPr>
        <p:blipFill rotWithShape="1">
          <a:blip r:embed="rId3">
            <a:alphaModFix/>
          </a:blip>
          <a:srcRect/>
          <a:stretch/>
        </p:blipFill>
        <p:spPr>
          <a:xfrm>
            <a:off x="994529" y="3043448"/>
            <a:ext cx="5647040" cy="1081348"/>
          </a:xfrm>
          <a:prstGeom prst="rect">
            <a:avLst/>
          </a:prstGeom>
          <a:noFill/>
          <a:ln w="1905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46130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9"/>
          <p:cNvSpPr txBox="1"/>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FLOAT DATA TYPE</a:t>
            </a:r>
            <a:endParaRPr sz="1400" b="0" i="0" u="none" strike="noStrike" cap="none">
              <a:solidFill>
                <a:srgbClr val="000000"/>
              </a:solidFill>
              <a:latin typeface="Arial"/>
              <a:ea typeface="Arial"/>
              <a:cs typeface="Arial"/>
              <a:sym typeface="Arial"/>
            </a:endParaRPr>
          </a:p>
        </p:txBody>
      </p:sp>
      <p:sp>
        <p:nvSpPr>
          <p:cNvPr id="391" name="Google Shape;391;p39"/>
          <p:cNvSpPr txBox="1"/>
          <p:nvPr/>
        </p:nvSpPr>
        <p:spPr>
          <a:xfrm>
            <a:off x="276911" y="4334871"/>
            <a:ext cx="8409889"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*Short for </a:t>
            </a:r>
            <a:r>
              <a:rPr lang="en-US" sz="1800" b="1" i="0" u="none" strike="noStrike" cap="none" dirty="0">
                <a:solidFill>
                  <a:schemeClr val="dk1"/>
                </a:solidFill>
                <a:latin typeface="Calibri"/>
                <a:ea typeface="Calibri"/>
                <a:cs typeface="Calibri"/>
                <a:sym typeface="Calibri"/>
              </a:rPr>
              <a:t>floating point</a:t>
            </a:r>
            <a:r>
              <a:rPr lang="en-US" sz="1800" b="0" i="0" u="none" strike="noStrike" cap="none" dirty="0">
                <a:solidFill>
                  <a:schemeClr val="dk1"/>
                </a:solidFill>
                <a:latin typeface="Calibri"/>
                <a:ea typeface="Calibri"/>
                <a:cs typeface="Calibri"/>
                <a:sym typeface="Calibri"/>
              </a:rPr>
              <a:t> – allows fractions (numbers before and after a decimal point.)</a:t>
            </a:r>
            <a:endParaRPr sz="1400" b="0" i="0" u="none" strike="noStrike" cap="none" dirty="0">
              <a:solidFill>
                <a:srgbClr val="000000"/>
              </a:solidFill>
              <a:latin typeface="Arial"/>
              <a:ea typeface="Arial"/>
              <a:cs typeface="Arial"/>
              <a:sym typeface="Arial"/>
            </a:endParaRPr>
          </a:p>
        </p:txBody>
      </p:sp>
      <p:graphicFrame>
        <p:nvGraphicFramePr>
          <p:cNvPr id="392" name="Google Shape;392;p39"/>
          <p:cNvGraphicFramePr/>
          <p:nvPr>
            <p:extLst>
              <p:ext uri="{D42A27DB-BD31-4B8C-83A1-F6EECF244321}">
                <p14:modId xmlns:p14="http://schemas.microsoft.com/office/powerpoint/2010/main" val="2418026952"/>
              </p:ext>
            </p:extLst>
          </p:nvPr>
        </p:nvGraphicFramePr>
        <p:xfrm>
          <a:off x="1281513" y="1375443"/>
          <a:ext cx="5459100" cy="1383052"/>
        </p:xfrm>
        <a:graphic>
          <a:graphicData uri="http://schemas.openxmlformats.org/drawingml/2006/table">
            <a:tbl>
              <a:tblPr firstRow="1" bandRow="1">
                <a:noFill/>
              </a:tblPr>
              <a:tblGrid>
                <a:gridCol w="1261175">
                  <a:extLst>
                    <a:ext uri="{9D8B030D-6E8A-4147-A177-3AD203B41FA5}">
                      <a16:colId xmlns:a16="http://schemas.microsoft.com/office/drawing/2014/main" val="20000"/>
                    </a:ext>
                  </a:extLst>
                </a:gridCol>
                <a:gridCol w="4197925">
                  <a:extLst>
                    <a:ext uri="{9D8B030D-6E8A-4147-A177-3AD203B41FA5}">
                      <a16:colId xmlns:a16="http://schemas.microsoft.com/office/drawing/2014/main" val="20001"/>
                    </a:ext>
                  </a:extLst>
                </a:gridCol>
              </a:tblGrid>
              <a:tr h="372112">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Data Type</a:t>
                      </a:r>
                      <a:endParaRPr sz="18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float*</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Byte length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 (set aside when variable is declared)</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Range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-3.4028235E+38 to 3.4028235E+38</a:t>
                      </a:r>
                      <a:endParaRPr sz="1400" u="none" strike="noStrike" cap="none" dirty="0"/>
                    </a:p>
                  </a:txBody>
                  <a:tcPr marL="91450" marR="91450" marT="45725" marB="45725"/>
                </a:tc>
                <a:extLst>
                  <a:ext uri="{0D108BD9-81ED-4DB2-BD59-A6C34878D82A}">
                    <a16:rowId xmlns:a16="http://schemas.microsoft.com/office/drawing/2014/main" val="10002"/>
                  </a:ext>
                </a:extLst>
              </a:tr>
            </a:tbl>
          </a:graphicData>
        </a:graphic>
      </p:graphicFrame>
      <p:pic>
        <p:nvPicPr>
          <p:cNvPr id="393" name="Google Shape;393;p39" descr="C:\Users\brian_000\Dropbox\Pictures\Electronics\Arduino Sensors\float variable type.jpg"/>
          <p:cNvPicPr preferRelativeResize="0"/>
          <p:nvPr/>
        </p:nvPicPr>
        <p:blipFill rotWithShape="1">
          <a:blip r:embed="rId3">
            <a:alphaModFix/>
          </a:blip>
          <a:srcRect/>
          <a:stretch/>
        </p:blipFill>
        <p:spPr>
          <a:xfrm>
            <a:off x="1252425" y="3220298"/>
            <a:ext cx="6639149" cy="652770"/>
          </a:xfrm>
          <a:prstGeom prst="rect">
            <a:avLst/>
          </a:prstGeom>
          <a:noFill/>
          <a:ln w="1905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437032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0"/>
          <p:cNvSpPr txBox="1">
            <a:spLocks noGrp="1"/>
          </p:cNvSpPr>
          <p:nvPr>
            <p:ph type="title" idx="4294967295"/>
          </p:nvPr>
        </p:nvSpPr>
        <p:spPr>
          <a:xfrm>
            <a:off x="457200" y="206375"/>
            <a:ext cx="6181805"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DIGITAL SENSORS</a:t>
            </a:r>
            <a:endParaRPr sz="1400" b="0" i="0" u="none" strike="noStrike" cap="none" dirty="0">
              <a:solidFill>
                <a:srgbClr val="000000"/>
              </a:solidFill>
              <a:latin typeface="Arial"/>
              <a:ea typeface="Arial"/>
              <a:cs typeface="Arial"/>
              <a:sym typeface="Arial"/>
            </a:endParaRPr>
          </a:p>
        </p:txBody>
      </p:sp>
      <p:sp>
        <p:nvSpPr>
          <p:cNvPr id="400" name="Google Shape;400;p40"/>
          <p:cNvSpPr txBox="1"/>
          <p:nvPr/>
        </p:nvSpPr>
        <p:spPr>
          <a:xfrm>
            <a:off x="166453" y="980026"/>
            <a:ext cx="6710757"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Reminder: When something is digital, it only works with a specific number of units.</a:t>
            </a: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(In computers and microcontrollers, there are only two units: 0 and 1)</a:t>
            </a:r>
            <a:endParaRPr sz="1400" b="0" i="0" u="none" strike="noStrike" cap="none" dirty="0">
              <a:solidFill>
                <a:srgbClr val="000000"/>
              </a:solidFill>
              <a:latin typeface="Arial"/>
              <a:ea typeface="Arial"/>
              <a:cs typeface="Arial"/>
              <a:sym typeface="Arial"/>
            </a:endParaRPr>
          </a:p>
        </p:txBody>
      </p:sp>
      <p:graphicFrame>
        <p:nvGraphicFramePr>
          <p:cNvPr id="401" name="Google Shape;401;p40"/>
          <p:cNvGraphicFramePr/>
          <p:nvPr/>
        </p:nvGraphicFramePr>
        <p:xfrm>
          <a:off x="2770188" y="2533988"/>
          <a:ext cx="5376875" cy="369875"/>
        </p:xfrm>
        <a:graphic>
          <a:graphicData uri="http://schemas.openxmlformats.org/drawingml/2006/table">
            <a:tbl>
              <a:tblPr firstRow="1" bandRow="1">
                <a:noFill/>
              </a:tblPr>
              <a:tblGrid>
                <a:gridCol w="1263100">
                  <a:extLst>
                    <a:ext uri="{9D8B030D-6E8A-4147-A177-3AD203B41FA5}">
                      <a16:colId xmlns:a16="http://schemas.microsoft.com/office/drawing/2014/main" val="20000"/>
                    </a:ext>
                  </a:extLst>
                </a:gridCol>
                <a:gridCol w="1263100">
                  <a:extLst>
                    <a:ext uri="{9D8B030D-6E8A-4147-A177-3AD203B41FA5}">
                      <a16:colId xmlns:a16="http://schemas.microsoft.com/office/drawing/2014/main" val="20001"/>
                    </a:ext>
                  </a:extLst>
                </a:gridCol>
                <a:gridCol w="1115750">
                  <a:extLst>
                    <a:ext uri="{9D8B030D-6E8A-4147-A177-3AD203B41FA5}">
                      <a16:colId xmlns:a16="http://schemas.microsoft.com/office/drawing/2014/main" val="20002"/>
                    </a:ext>
                  </a:extLst>
                </a:gridCol>
                <a:gridCol w="1734925">
                  <a:extLst>
                    <a:ext uri="{9D8B030D-6E8A-4147-A177-3AD203B41FA5}">
                      <a16:colId xmlns:a16="http://schemas.microsoft.com/office/drawing/2014/main" val="20003"/>
                    </a:ext>
                  </a:extLst>
                </a:gridCol>
              </a:tblGrid>
              <a:tr h="369875">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25" marR="91425" marT="45600" marB="45600"/>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Off</a:t>
                      </a:r>
                      <a:endParaRPr sz="1400" u="none" strike="noStrike" cap="none"/>
                    </a:p>
                  </a:txBody>
                  <a:tcPr marL="91425" marR="91425" marT="45600" marB="45600"/>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Low</a:t>
                      </a:r>
                      <a:endParaRPr sz="1400" u="none" strike="noStrike" cap="none"/>
                    </a:p>
                  </a:txBody>
                  <a:tcPr marL="91425" marR="91425" marT="45600" marB="45600"/>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 Volts</a:t>
                      </a:r>
                      <a:endParaRPr sz="1800" u="none" strike="noStrike" cap="none"/>
                    </a:p>
                  </a:txBody>
                  <a:tcPr marL="91425" marR="91425" marT="45600" marB="45600"/>
                </a:tc>
                <a:extLst>
                  <a:ext uri="{0D108BD9-81ED-4DB2-BD59-A6C34878D82A}">
                    <a16:rowId xmlns:a16="http://schemas.microsoft.com/office/drawing/2014/main" val="10000"/>
                  </a:ext>
                </a:extLst>
              </a:tr>
            </a:tbl>
          </a:graphicData>
        </a:graphic>
      </p:graphicFrame>
      <p:graphicFrame>
        <p:nvGraphicFramePr>
          <p:cNvPr id="402" name="Google Shape;402;p40"/>
          <p:cNvGraphicFramePr/>
          <p:nvPr/>
        </p:nvGraphicFramePr>
        <p:xfrm>
          <a:off x="2794000" y="3553163"/>
          <a:ext cx="5353075" cy="369875"/>
        </p:xfrm>
        <a:graphic>
          <a:graphicData uri="http://schemas.openxmlformats.org/drawingml/2006/table">
            <a:tbl>
              <a:tblPr firstRow="1" bandRow="1">
                <a:noFill/>
              </a:tblPr>
              <a:tblGrid>
                <a:gridCol w="1298000">
                  <a:extLst>
                    <a:ext uri="{9D8B030D-6E8A-4147-A177-3AD203B41FA5}">
                      <a16:colId xmlns:a16="http://schemas.microsoft.com/office/drawing/2014/main" val="20000"/>
                    </a:ext>
                  </a:extLst>
                </a:gridCol>
                <a:gridCol w="1298000">
                  <a:extLst>
                    <a:ext uri="{9D8B030D-6E8A-4147-A177-3AD203B41FA5}">
                      <a16:colId xmlns:a16="http://schemas.microsoft.com/office/drawing/2014/main" val="20001"/>
                    </a:ext>
                  </a:extLst>
                </a:gridCol>
                <a:gridCol w="1045850">
                  <a:extLst>
                    <a:ext uri="{9D8B030D-6E8A-4147-A177-3AD203B41FA5}">
                      <a16:colId xmlns:a16="http://schemas.microsoft.com/office/drawing/2014/main" val="20002"/>
                    </a:ext>
                  </a:extLst>
                </a:gridCol>
                <a:gridCol w="1711225">
                  <a:extLst>
                    <a:ext uri="{9D8B030D-6E8A-4147-A177-3AD203B41FA5}">
                      <a16:colId xmlns:a16="http://schemas.microsoft.com/office/drawing/2014/main" val="20003"/>
                    </a:ext>
                  </a:extLst>
                </a:gridCol>
              </a:tblGrid>
              <a:tr h="369875">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25" marR="91425" marT="45600" marB="45600"/>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On</a:t>
                      </a:r>
                      <a:endParaRPr sz="1400" u="none" strike="noStrike" cap="none"/>
                    </a:p>
                  </a:txBody>
                  <a:tcPr marL="91425" marR="91425" marT="45600" marB="45600"/>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High</a:t>
                      </a:r>
                      <a:endParaRPr sz="1400" u="none" strike="noStrike" cap="none"/>
                    </a:p>
                  </a:txBody>
                  <a:tcPr marL="91425" marR="91425" marT="45600" marB="45600"/>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  or 3.3 Volts*</a:t>
                      </a:r>
                      <a:endParaRPr sz="1400" u="none" strike="noStrike" cap="none"/>
                    </a:p>
                  </a:txBody>
                  <a:tcPr marL="91425" marR="91425" marT="45600" marB="45600"/>
                </a:tc>
                <a:extLst>
                  <a:ext uri="{0D108BD9-81ED-4DB2-BD59-A6C34878D82A}">
                    <a16:rowId xmlns:a16="http://schemas.microsoft.com/office/drawing/2014/main" val="10000"/>
                  </a:ext>
                </a:extLst>
              </a:tr>
            </a:tbl>
          </a:graphicData>
        </a:graphic>
      </p:graphicFrame>
      <p:pic>
        <p:nvPicPr>
          <p:cNvPr id="403" name="Google Shape;403;p40" descr="C:\Users\Asus\Dropbox\Pictures\Electronics\Arduino\light switch off.jpg"/>
          <p:cNvPicPr preferRelativeResize="0"/>
          <p:nvPr/>
        </p:nvPicPr>
        <p:blipFill rotWithShape="1">
          <a:blip r:embed="rId3">
            <a:alphaModFix/>
          </a:blip>
          <a:srcRect/>
          <a:stretch/>
        </p:blipFill>
        <p:spPr>
          <a:xfrm>
            <a:off x="1011238" y="2165688"/>
            <a:ext cx="755650" cy="1108075"/>
          </a:xfrm>
          <a:prstGeom prst="rect">
            <a:avLst/>
          </a:prstGeom>
          <a:noFill/>
          <a:ln>
            <a:noFill/>
          </a:ln>
        </p:spPr>
      </p:pic>
      <p:pic>
        <p:nvPicPr>
          <p:cNvPr id="404" name="Google Shape;404;p40" descr="C:\Users\Asus\Dropbox\Pictures\Electronics\Arduino\ligght switch on.jpg"/>
          <p:cNvPicPr preferRelativeResize="0"/>
          <p:nvPr/>
        </p:nvPicPr>
        <p:blipFill rotWithShape="1">
          <a:blip r:embed="rId4">
            <a:alphaModFix/>
          </a:blip>
          <a:srcRect/>
          <a:stretch/>
        </p:blipFill>
        <p:spPr>
          <a:xfrm>
            <a:off x="1011238" y="3295988"/>
            <a:ext cx="755650" cy="1109662"/>
          </a:xfrm>
          <a:prstGeom prst="rect">
            <a:avLst/>
          </a:prstGeom>
          <a:noFill/>
          <a:ln>
            <a:noFill/>
          </a:ln>
        </p:spPr>
      </p:pic>
      <p:sp>
        <p:nvSpPr>
          <p:cNvPr id="405" name="Google Shape;405;p40"/>
          <p:cNvSpPr txBox="1"/>
          <p:nvPr/>
        </p:nvSpPr>
        <p:spPr>
          <a:xfrm>
            <a:off x="3186656" y="4187169"/>
            <a:ext cx="4946106" cy="369332"/>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1800"/>
            </a:pPr>
            <a:r>
              <a:rPr lang="en-US" sz="1800" b="0" i="0" u="none" strike="noStrike" cap="none" dirty="0">
                <a:solidFill>
                  <a:schemeClr val="dk1"/>
                </a:solidFill>
                <a:latin typeface="Calibri"/>
                <a:ea typeface="Calibri"/>
                <a:cs typeface="Calibri"/>
                <a:sym typeface="Calibri"/>
              </a:rPr>
              <a:t>*“High” on an Arduino Uno is 5V.</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   “Low” on some other microcontrollers is 3.3V.</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879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1"/>
          <p:cNvSpPr txBox="1">
            <a:spLocks noGrp="1"/>
          </p:cNvSpPr>
          <p:nvPr>
            <p:ph type="title" idx="4294967295"/>
          </p:nvPr>
        </p:nvSpPr>
        <p:spPr>
          <a:xfrm>
            <a:off x="0" y="206375"/>
            <a:ext cx="6836327"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a:solidFill>
                  <a:schemeClr val="dk1"/>
                </a:solidFill>
                <a:latin typeface="Calibri"/>
                <a:ea typeface="Calibri"/>
                <a:cs typeface="Calibri"/>
                <a:sym typeface="Calibri"/>
              </a:rPr>
              <a:t>DIGITAL – BINARY (ON OR OFF) SENSOR</a:t>
            </a:r>
            <a:endParaRPr sz="1050" b="0" i="0" u="none" strike="noStrike" cap="none" dirty="0">
              <a:solidFill>
                <a:srgbClr val="000000"/>
              </a:solidFill>
              <a:latin typeface="Arial"/>
              <a:ea typeface="Arial"/>
              <a:cs typeface="Arial"/>
              <a:sym typeface="Arial"/>
            </a:endParaRPr>
          </a:p>
        </p:txBody>
      </p:sp>
      <p:pic>
        <p:nvPicPr>
          <p:cNvPr id="413" name="Google Shape;413;p41"/>
          <p:cNvPicPr preferRelativeResize="0"/>
          <p:nvPr/>
        </p:nvPicPr>
        <p:blipFill rotWithShape="1">
          <a:blip r:embed="rId3">
            <a:alphaModFix/>
          </a:blip>
          <a:srcRect/>
          <a:stretch/>
        </p:blipFill>
        <p:spPr>
          <a:xfrm>
            <a:off x="803069" y="1182379"/>
            <a:ext cx="2165252" cy="1754972"/>
          </a:xfrm>
          <a:prstGeom prst="rect">
            <a:avLst/>
          </a:prstGeom>
          <a:noFill/>
          <a:ln w="19050" cap="flat" cmpd="sng">
            <a:solidFill>
              <a:schemeClr val="dk1"/>
            </a:solidFill>
            <a:prstDash val="solid"/>
            <a:miter lim="800000"/>
            <a:headEnd type="none" w="sm" len="sm"/>
            <a:tailEnd type="none" w="sm" len="sm"/>
          </a:ln>
        </p:spPr>
      </p:pic>
      <p:sp>
        <p:nvSpPr>
          <p:cNvPr id="414" name="Google Shape;414;p41"/>
          <p:cNvSpPr txBox="1"/>
          <p:nvPr/>
        </p:nvSpPr>
        <p:spPr>
          <a:xfrm>
            <a:off x="651044" y="3274376"/>
            <a:ext cx="6185283"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Passive Infrared Module </a:t>
            </a:r>
            <a:r>
              <a:rPr lang="en-US" sz="1800" b="0" i="0" u="none" strike="noStrike" cap="none" dirty="0">
                <a:solidFill>
                  <a:schemeClr val="dk1"/>
                </a:solidFill>
                <a:latin typeface="Calibri"/>
                <a:ea typeface="Calibri"/>
                <a:cs typeface="Calibri"/>
                <a:sym typeface="Calibri"/>
              </a:rPr>
              <a:t>(PIR) detects motion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Does not emit infrared (passive)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Two pyroelectric chips are used to detect motion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Fresnel lens is used to gather infrared light from a larger area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Makes signal pin “High” when motion is detected</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15" name="Google Shape;415;p41"/>
          <p:cNvPicPr preferRelativeResize="0"/>
          <p:nvPr/>
        </p:nvPicPr>
        <p:blipFill rotWithShape="1">
          <a:blip r:embed="rId4">
            <a:alphaModFix/>
          </a:blip>
          <a:srcRect/>
          <a:stretch/>
        </p:blipFill>
        <p:spPr>
          <a:xfrm>
            <a:off x="6381229" y="2277813"/>
            <a:ext cx="2502492" cy="1754972"/>
          </a:xfrm>
          <a:prstGeom prst="rect">
            <a:avLst/>
          </a:prstGeom>
          <a:noFill/>
          <a:ln w="19050" cap="flat" cmpd="sng">
            <a:solidFill>
              <a:srgbClr val="FF0000"/>
            </a:solidFill>
            <a:prstDash val="solid"/>
            <a:miter lim="800000"/>
            <a:headEnd type="none" w="sm" len="sm"/>
            <a:tailEnd type="none" w="sm" len="sm"/>
          </a:ln>
        </p:spPr>
      </p:pic>
      <p:sp>
        <p:nvSpPr>
          <p:cNvPr id="416" name="Google Shape;416;p41"/>
          <p:cNvSpPr txBox="1"/>
          <p:nvPr/>
        </p:nvSpPr>
        <p:spPr>
          <a:xfrm>
            <a:off x="8086708" y="3663130"/>
            <a:ext cx="79701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110°</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8244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3"/>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ACTIVITY 2</a:t>
            </a:r>
            <a:endParaRPr sz="1400" b="0" i="0" u="none" strike="noStrike" cap="none">
              <a:solidFill>
                <a:srgbClr val="000000"/>
              </a:solidFill>
              <a:latin typeface="Arial"/>
              <a:ea typeface="Arial"/>
              <a:cs typeface="Arial"/>
              <a:sym typeface="Arial"/>
            </a:endParaRPr>
          </a:p>
        </p:txBody>
      </p:sp>
      <p:sp>
        <p:nvSpPr>
          <p:cNvPr id="432" name="Google Shape;432;p43"/>
          <p:cNvSpPr txBox="1"/>
          <p:nvPr/>
        </p:nvSpPr>
        <p:spPr>
          <a:xfrm>
            <a:off x="636762" y="4079875"/>
            <a:ext cx="7870473"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Use a PIR module and an LED to create a motion detector</a:t>
            </a:r>
            <a:endParaRPr sz="1400" b="0" i="0" u="none" strike="noStrike" cap="none">
              <a:solidFill>
                <a:srgbClr val="000000"/>
              </a:solidFill>
              <a:latin typeface="Arial"/>
              <a:ea typeface="Arial"/>
              <a:cs typeface="Arial"/>
              <a:sym typeface="Arial"/>
            </a:endParaRPr>
          </a:p>
        </p:txBody>
      </p:sp>
      <p:pic>
        <p:nvPicPr>
          <p:cNvPr id="434" name="Google Shape;434;p43"/>
          <p:cNvPicPr preferRelativeResize="0"/>
          <p:nvPr/>
        </p:nvPicPr>
        <p:blipFill rotWithShape="1">
          <a:blip r:embed="rId3">
            <a:alphaModFix/>
          </a:blip>
          <a:srcRect/>
          <a:stretch/>
        </p:blipFill>
        <p:spPr>
          <a:xfrm>
            <a:off x="3104447" y="1450641"/>
            <a:ext cx="2935104" cy="2242218"/>
          </a:xfrm>
          <a:prstGeom prst="rect">
            <a:avLst/>
          </a:prstGeom>
          <a:noFill/>
          <a:ln w="19050" cap="flat" cmpd="sng">
            <a:solidFill>
              <a:schemeClr val="dk1"/>
            </a:solidFill>
            <a:prstDash val="solid"/>
            <a:miter lim="800000"/>
            <a:headEnd type="none" w="sm" len="sm"/>
            <a:tailEnd type="none" w="sm" len="sm"/>
          </a:ln>
        </p:spPr>
      </p:pic>
    </p:spTree>
    <p:extLst>
      <p:ext uri="{BB962C8B-B14F-4D97-AF65-F5344CB8AC3E}">
        <p14:creationId xmlns:p14="http://schemas.microsoft.com/office/powerpoint/2010/main" val="1788060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18" y="1291256"/>
            <a:ext cx="4244165" cy="2334514"/>
          </a:xfrm>
          <a:prstGeom prst="rect">
            <a:avLst/>
          </a:prstGeom>
          <a:ln w="19050">
            <a:solidFill>
              <a:schemeClr val="tx1"/>
            </a:solidFill>
          </a:ln>
        </p:spPr>
      </p:pic>
      <p:sp>
        <p:nvSpPr>
          <p:cNvPr id="440" name="Google Shape;440;p44"/>
          <p:cNvSpPr txBox="1">
            <a:spLocks noGrp="1"/>
          </p:cNvSpPr>
          <p:nvPr>
            <p:ph type="title" idx="4294967295"/>
          </p:nvPr>
        </p:nvSpPr>
        <p:spPr>
          <a:xfrm>
            <a:off x="457200" y="46355"/>
            <a:ext cx="6274013"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ACTIVITY 2</a:t>
            </a:r>
            <a:endParaRPr sz="1400" b="0" i="0" u="none" strike="noStrike" cap="none" dirty="0">
              <a:solidFill>
                <a:srgbClr val="000000"/>
              </a:solidFill>
              <a:latin typeface="Arial"/>
              <a:ea typeface="Arial"/>
              <a:cs typeface="Arial"/>
              <a:sym typeface="Arial"/>
            </a:endParaRPr>
          </a:p>
        </p:txBody>
      </p:sp>
      <p:sp>
        <p:nvSpPr>
          <p:cNvPr id="443" name="Google Shape;443;p44"/>
          <p:cNvSpPr txBox="1"/>
          <p:nvPr/>
        </p:nvSpPr>
        <p:spPr>
          <a:xfrm>
            <a:off x="360996" y="4185428"/>
            <a:ext cx="3125587" cy="369332"/>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Turn both pots to this position:</a:t>
            </a:r>
            <a:endParaRPr sz="1400" b="0" i="0" u="none" strike="noStrike" cap="none">
              <a:solidFill>
                <a:srgbClr val="000000"/>
              </a:solidFill>
              <a:latin typeface="Arial"/>
              <a:ea typeface="Arial"/>
              <a:cs typeface="Arial"/>
              <a:sym typeface="Arial"/>
            </a:endParaRPr>
          </a:p>
        </p:txBody>
      </p:sp>
      <p:sp>
        <p:nvSpPr>
          <p:cNvPr id="444" name="Google Shape;444;p44"/>
          <p:cNvSpPr txBox="1"/>
          <p:nvPr/>
        </p:nvSpPr>
        <p:spPr>
          <a:xfrm>
            <a:off x="2231236" y="740532"/>
            <a:ext cx="2725939" cy="369332"/>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Doublecheck your polarity!</a:t>
            </a:r>
            <a:endParaRPr sz="1400" b="0" i="0" u="none" strike="noStrike" cap="none">
              <a:solidFill>
                <a:srgbClr val="000000"/>
              </a:solidFill>
              <a:latin typeface="Arial"/>
              <a:ea typeface="Arial"/>
              <a:cs typeface="Arial"/>
              <a:sym typeface="Arial"/>
            </a:endParaRPr>
          </a:p>
        </p:txBody>
      </p:sp>
      <p:pic>
        <p:nvPicPr>
          <p:cNvPr id="445" name="Google Shape;445;p44" descr="C:\Users\brian_000\Dropbox\Pictures\Vocademy\Electronics\Arduino Sensors\Settings for PIR Sensor.jpg"/>
          <p:cNvPicPr preferRelativeResize="0"/>
          <p:nvPr/>
        </p:nvPicPr>
        <p:blipFill rotWithShape="1">
          <a:blip r:embed="rId4">
            <a:alphaModFix/>
          </a:blip>
          <a:srcRect/>
          <a:stretch/>
        </p:blipFill>
        <p:spPr>
          <a:xfrm>
            <a:off x="3779150" y="3807162"/>
            <a:ext cx="1467955" cy="994048"/>
          </a:xfrm>
          <a:prstGeom prst="rect">
            <a:avLst/>
          </a:prstGeom>
          <a:noFill/>
          <a:ln w="19050" cap="flat" cmpd="sng">
            <a:solidFill>
              <a:schemeClr val="dk1"/>
            </a:solidFill>
            <a:prstDash val="solid"/>
            <a:round/>
            <a:headEnd type="none" w="sm" len="sm"/>
            <a:tailEnd type="none" w="sm" len="sm"/>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4146" y="2393418"/>
            <a:ext cx="3143451" cy="2464703"/>
          </a:xfrm>
          <a:prstGeom prst="rect">
            <a:avLst/>
          </a:prstGeom>
          <a:ln w="19050">
            <a:solidFill>
              <a:schemeClr val="tx1"/>
            </a:solidFill>
          </a:ln>
        </p:spPr>
      </p:pic>
    </p:spTree>
    <p:extLst>
      <p:ext uri="{BB962C8B-B14F-4D97-AF65-F5344CB8AC3E}">
        <p14:creationId xmlns:p14="http://schemas.microsoft.com/office/powerpoint/2010/main" val="347572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title" idx="4294967295"/>
          </p:nvPr>
        </p:nvSpPr>
        <p:spPr>
          <a:xfrm>
            <a:off x="457200" y="206375"/>
            <a:ext cx="6366222"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WHAT ARE SENSORS?</a:t>
            </a:r>
            <a:endParaRPr sz="1400" b="0" i="0" u="none" strike="noStrike" cap="none" dirty="0">
              <a:solidFill>
                <a:srgbClr val="000000"/>
              </a:solidFill>
              <a:latin typeface="Arial"/>
              <a:ea typeface="Arial"/>
              <a:cs typeface="Arial"/>
              <a:sym typeface="Arial"/>
            </a:endParaRPr>
          </a:p>
        </p:txBody>
      </p:sp>
      <p:pic>
        <p:nvPicPr>
          <p:cNvPr id="163" name="Google Shape;163;p19" descr="C:\Users\Asus\Dropbox\Pictures\Electronics\Arduino Sensors\five-senses-icon-set_62147502195.jpg"/>
          <p:cNvPicPr preferRelativeResize="0"/>
          <p:nvPr/>
        </p:nvPicPr>
        <p:blipFill rotWithShape="1">
          <a:blip r:embed="rId3">
            <a:alphaModFix/>
          </a:blip>
          <a:srcRect/>
          <a:stretch/>
        </p:blipFill>
        <p:spPr>
          <a:xfrm>
            <a:off x="457200" y="1214047"/>
            <a:ext cx="3467656" cy="3467656"/>
          </a:xfrm>
          <a:prstGeom prst="rect">
            <a:avLst/>
          </a:prstGeom>
          <a:noFill/>
          <a:ln w="19050" cap="flat" cmpd="sng">
            <a:solidFill>
              <a:schemeClr val="dk1"/>
            </a:solidFill>
            <a:prstDash val="solid"/>
            <a:round/>
            <a:headEnd type="none" w="sm" len="sm"/>
            <a:tailEnd type="none" w="sm" len="sm"/>
          </a:ln>
        </p:spPr>
      </p:pic>
      <p:sp>
        <p:nvSpPr>
          <p:cNvPr id="164" name="Google Shape;164;p19"/>
          <p:cNvSpPr txBox="1"/>
          <p:nvPr/>
        </p:nvSpPr>
        <p:spPr>
          <a:xfrm>
            <a:off x="4250669" y="2709192"/>
            <a:ext cx="4702628"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Our five senses give our brain information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about the world around us.</a:t>
            </a:r>
          </a:p>
          <a:p>
            <a:pPr marL="0" marR="0" lvl="0" indent="0" algn="ctr" rtl="0">
              <a:lnSpc>
                <a:spcPct val="100000"/>
              </a:lnSpc>
              <a:spcBef>
                <a:spcPts val="0"/>
              </a:spcBef>
              <a:spcAft>
                <a:spcPts val="0"/>
              </a:spcAft>
              <a:buClr>
                <a:srgbClr val="000000"/>
              </a:buClr>
              <a:buSzPts val="2000"/>
              <a:buFont typeface="Arial"/>
              <a:buNone/>
            </a:pPr>
            <a:endParaRPr lang="en-US" sz="2000" dirty="0">
              <a:solidFill>
                <a:schemeClr val="dk1"/>
              </a:solidFill>
              <a:latin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Arial"/>
                <a:cs typeface="Calibri"/>
                <a:sym typeface="Calibri"/>
              </a:rPr>
              <a:t>Sensors provide information to computers and other electronic devices.</a:t>
            </a:r>
          </a:p>
        </p:txBody>
      </p:sp>
    </p:spTree>
    <p:extLst>
      <p:ext uri="{BB962C8B-B14F-4D97-AF65-F5344CB8AC3E}">
        <p14:creationId xmlns:p14="http://schemas.microsoft.com/office/powerpoint/2010/main" val="1067678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9"/>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PIR SENSOR MODULE</a:t>
            </a:r>
            <a:endParaRPr sz="1400" b="0" i="0" u="none" strike="noStrike" cap="none">
              <a:solidFill>
                <a:srgbClr val="000000"/>
              </a:solidFill>
              <a:latin typeface="Arial"/>
              <a:ea typeface="Arial"/>
              <a:cs typeface="Arial"/>
              <a:sym typeface="Arial"/>
            </a:endParaRPr>
          </a:p>
        </p:txBody>
      </p:sp>
      <p:sp>
        <p:nvSpPr>
          <p:cNvPr id="492" name="Google Shape;492;p49"/>
          <p:cNvSpPr txBox="1"/>
          <p:nvPr/>
        </p:nvSpPr>
        <p:spPr>
          <a:xfrm>
            <a:off x="2353746" y="2858183"/>
            <a:ext cx="3539752" cy="92333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Calibri"/>
              <a:buAutoNum type="arabicParenR"/>
            </a:pPr>
            <a:r>
              <a:rPr lang="en-US" sz="1800" b="0" i="0" u="none" strike="noStrike" cap="none">
                <a:solidFill>
                  <a:schemeClr val="dk1"/>
                </a:solidFill>
                <a:latin typeface="Calibri"/>
                <a:ea typeface="Calibri"/>
                <a:cs typeface="Calibri"/>
                <a:sym typeface="Calibri"/>
              </a:rPr>
              <a:t>Delay 4 to 300 seconds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arenR"/>
            </a:pPr>
            <a:r>
              <a:rPr lang="en-US" sz="1800" b="0" i="0" u="none" strike="noStrike" cap="none">
                <a:solidFill>
                  <a:schemeClr val="dk1"/>
                </a:solidFill>
                <a:latin typeface="Calibri"/>
                <a:ea typeface="Calibri"/>
                <a:cs typeface="Calibri"/>
                <a:sym typeface="Calibri"/>
              </a:rPr>
              <a:t>Sensitivity 3m – 7m (10ft – 23ft)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arenR"/>
            </a:pPr>
            <a:r>
              <a:rPr lang="en-US" sz="1800" b="0" i="0" u="none" strike="noStrike" cap="none">
                <a:solidFill>
                  <a:schemeClr val="dk1"/>
                </a:solidFill>
                <a:latin typeface="Calibri"/>
                <a:ea typeface="Calibri"/>
                <a:cs typeface="Calibri"/>
                <a:sym typeface="Calibri"/>
              </a:rPr>
              <a:t>Jumper setting H or L</a:t>
            </a:r>
            <a:endParaRPr sz="1400" b="0" i="0" u="none" strike="noStrike" cap="none">
              <a:solidFill>
                <a:srgbClr val="000000"/>
              </a:solidFill>
              <a:latin typeface="Arial"/>
              <a:ea typeface="Arial"/>
              <a:cs typeface="Arial"/>
              <a:sym typeface="Arial"/>
            </a:endParaRPr>
          </a:p>
        </p:txBody>
      </p:sp>
      <p:pic>
        <p:nvPicPr>
          <p:cNvPr id="493" name="Google Shape;493;p49" descr="C:\Users\Asus\Dropbox\Pictures\Electronics\Arduino Sensors\pir sensor exposed.jpg"/>
          <p:cNvPicPr preferRelativeResize="0"/>
          <p:nvPr/>
        </p:nvPicPr>
        <p:blipFill rotWithShape="1">
          <a:blip r:embed="rId3">
            <a:alphaModFix/>
          </a:blip>
          <a:srcRect/>
          <a:stretch/>
        </p:blipFill>
        <p:spPr>
          <a:xfrm>
            <a:off x="204314" y="923523"/>
            <a:ext cx="3063619" cy="1648227"/>
          </a:xfrm>
          <a:prstGeom prst="rect">
            <a:avLst/>
          </a:prstGeom>
          <a:noFill/>
          <a:ln w="19050" cap="flat" cmpd="sng">
            <a:solidFill>
              <a:schemeClr val="dk1"/>
            </a:solidFill>
            <a:prstDash val="solid"/>
            <a:round/>
            <a:headEnd type="none" w="sm" len="sm"/>
            <a:tailEnd type="none" w="sm" len="sm"/>
          </a:ln>
        </p:spPr>
      </p:pic>
      <p:sp>
        <p:nvSpPr>
          <p:cNvPr id="494" name="Google Shape;494;p49"/>
          <p:cNvSpPr txBox="1"/>
          <p:nvPr/>
        </p:nvSpPr>
        <p:spPr>
          <a:xfrm>
            <a:off x="1883299" y="3856121"/>
            <a:ext cx="4909101" cy="646331"/>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 Output remains HIGH while motion is detected.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 – Repeated HIGH/LOW pulses. </a:t>
            </a:r>
            <a:endParaRPr sz="1400" b="0" i="0" u="none" strike="noStrike" cap="none">
              <a:solidFill>
                <a:srgbClr val="000000"/>
              </a:solidFill>
              <a:latin typeface="Arial"/>
              <a:ea typeface="Arial"/>
              <a:cs typeface="Arial"/>
              <a:sym typeface="Arial"/>
            </a:endParaRPr>
          </a:p>
        </p:txBody>
      </p:sp>
      <p:pic>
        <p:nvPicPr>
          <p:cNvPr id="496" name="Google Shape;496;p49" descr="C:\Users\brian_000\Dropbox\Pictures\Electronics\Arduino Sensors\pir-pcb-800x564.jpg"/>
          <p:cNvPicPr preferRelativeResize="0"/>
          <p:nvPr/>
        </p:nvPicPr>
        <p:blipFill rotWithShape="1">
          <a:blip r:embed="rId4">
            <a:alphaModFix/>
          </a:blip>
          <a:srcRect/>
          <a:stretch/>
        </p:blipFill>
        <p:spPr>
          <a:xfrm>
            <a:off x="4051883" y="923523"/>
            <a:ext cx="2352177" cy="1658285"/>
          </a:xfrm>
          <a:prstGeom prst="rect">
            <a:avLst/>
          </a:prstGeom>
          <a:noFill/>
          <a:ln>
            <a:noFill/>
          </a:ln>
        </p:spPr>
      </p:pic>
      <p:sp>
        <p:nvSpPr>
          <p:cNvPr id="497" name="Google Shape;497;p49"/>
          <p:cNvSpPr/>
          <p:nvPr/>
        </p:nvSpPr>
        <p:spPr>
          <a:xfrm>
            <a:off x="1736124" y="3806225"/>
            <a:ext cx="5056276" cy="478905"/>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p49"/>
          <p:cNvSpPr txBox="1"/>
          <p:nvPr/>
        </p:nvSpPr>
        <p:spPr>
          <a:xfrm>
            <a:off x="7877432" y="3682869"/>
            <a:ext cx="92365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Use “H”</a:t>
            </a:r>
            <a:endParaRPr sz="1400" b="0" i="0" u="none" strike="noStrike" cap="none">
              <a:solidFill>
                <a:srgbClr val="000000"/>
              </a:solidFill>
              <a:latin typeface="Arial"/>
              <a:ea typeface="Arial"/>
              <a:cs typeface="Arial"/>
              <a:sym typeface="Arial"/>
            </a:endParaRPr>
          </a:p>
        </p:txBody>
      </p:sp>
      <p:cxnSp>
        <p:nvCxnSpPr>
          <p:cNvPr id="499" name="Google Shape;499;p49"/>
          <p:cNvCxnSpPr>
            <a:stCxn id="498" idx="1"/>
          </p:cNvCxnSpPr>
          <p:nvPr/>
        </p:nvCxnSpPr>
        <p:spPr>
          <a:xfrm flipH="1">
            <a:off x="6792332" y="3867535"/>
            <a:ext cx="1085100" cy="1782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500" name="Google Shape;500;p49"/>
          <p:cNvSpPr/>
          <p:nvPr/>
        </p:nvSpPr>
        <p:spPr>
          <a:xfrm>
            <a:off x="4170405" y="3484605"/>
            <a:ext cx="240957" cy="198264"/>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5535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0"/>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CONDITIONALS</a:t>
            </a:r>
            <a:endParaRPr sz="1400" b="0" i="0" u="none" strike="noStrike" cap="none">
              <a:solidFill>
                <a:srgbClr val="000000"/>
              </a:solidFill>
              <a:latin typeface="Arial"/>
              <a:ea typeface="Arial"/>
              <a:cs typeface="Arial"/>
              <a:sym typeface="Arial"/>
            </a:endParaRPr>
          </a:p>
        </p:txBody>
      </p:sp>
      <p:sp>
        <p:nvSpPr>
          <p:cNvPr id="507" name="Google Shape;507;p50"/>
          <p:cNvSpPr txBox="1"/>
          <p:nvPr/>
        </p:nvSpPr>
        <p:spPr>
          <a:xfrm>
            <a:off x="457200" y="1272233"/>
            <a:ext cx="6366222" cy="7642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1" i="0" u="none" strike="noStrike" cap="none" dirty="0">
                <a:solidFill>
                  <a:schemeClr val="dk1"/>
                </a:solidFill>
                <a:latin typeface="Calibri"/>
                <a:ea typeface="Calibri"/>
                <a:cs typeface="Calibri"/>
                <a:sym typeface="Calibri"/>
              </a:rPr>
              <a:t>Conditional</a:t>
            </a:r>
            <a:r>
              <a:rPr lang="en-US" sz="1800" b="0" i="0" u="none" strike="noStrike" cap="none" dirty="0">
                <a:solidFill>
                  <a:schemeClr val="dk1"/>
                </a:solidFill>
                <a:latin typeface="Calibri"/>
                <a:ea typeface="Calibri"/>
                <a:cs typeface="Calibri"/>
                <a:sym typeface="Calibri"/>
              </a:rPr>
              <a:t> statements allow your programs to “make decisions”.</a:t>
            </a:r>
            <a:endParaRPr sz="1100" b="0" i="0" u="none" strike="noStrike" cap="none" dirty="0">
              <a:solidFill>
                <a:srgbClr val="000000"/>
              </a:solidFill>
              <a:latin typeface="Arial"/>
              <a:ea typeface="Arial"/>
              <a:cs typeface="Arial"/>
              <a:sym typeface="Arial"/>
            </a:endParaRPr>
          </a:p>
        </p:txBody>
      </p:sp>
      <p:sp>
        <p:nvSpPr>
          <p:cNvPr id="508" name="Google Shape;508;p50"/>
          <p:cNvSpPr txBox="1"/>
          <p:nvPr/>
        </p:nvSpPr>
        <p:spPr>
          <a:xfrm>
            <a:off x="3476968" y="2245055"/>
            <a:ext cx="230992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The if statement:</a:t>
            </a:r>
            <a:endParaRPr sz="1400" b="0" i="0" u="none" strike="noStrike" cap="none">
              <a:solidFill>
                <a:srgbClr val="000000"/>
              </a:solidFill>
              <a:latin typeface="Arial"/>
              <a:ea typeface="Arial"/>
              <a:cs typeface="Arial"/>
              <a:sym typeface="Arial"/>
            </a:endParaRPr>
          </a:p>
        </p:txBody>
      </p:sp>
      <p:sp>
        <p:nvSpPr>
          <p:cNvPr id="509" name="Google Shape;509;p50"/>
          <p:cNvSpPr txBox="1"/>
          <p:nvPr/>
        </p:nvSpPr>
        <p:spPr>
          <a:xfrm>
            <a:off x="1054767" y="2994888"/>
            <a:ext cx="7154330" cy="1200329"/>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(expression)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 Start of if statement block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 This executes only if the expression is true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 End of if statement block</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4053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51" descr="C:\Users\brian_000\Dropbox\Pictures\Electronics\Arduino Sensors\PIR sensor sketch screenshot.jpg"/>
          <p:cNvPicPr preferRelativeResize="0"/>
          <p:nvPr/>
        </p:nvPicPr>
        <p:blipFill rotWithShape="1">
          <a:blip r:embed="rId3">
            <a:alphaModFix/>
          </a:blip>
          <a:srcRect/>
          <a:stretch/>
        </p:blipFill>
        <p:spPr>
          <a:xfrm>
            <a:off x="457200" y="3217343"/>
            <a:ext cx="8201026" cy="1171575"/>
          </a:xfrm>
          <a:prstGeom prst="rect">
            <a:avLst/>
          </a:prstGeom>
          <a:noFill/>
          <a:ln w="19050" cap="flat" cmpd="sng">
            <a:solidFill>
              <a:schemeClr val="dk1"/>
            </a:solidFill>
            <a:prstDash val="solid"/>
            <a:round/>
            <a:headEnd type="none" w="sm" len="sm"/>
            <a:tailEnd type="none" w="sm" len="sm"/>
          </a:ln>
        </p:spPr>
      </p:pic>
      <p:sp>
        <p:nvSpPr>
          <p:cNvPr id="517" name="Google Shape;517;p51"/>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CONDITIONALS</a:t>
            </a:r>
            <a:endParaRPr sz="1400" b="0" i="0" u="none" strike="noStrike" cap="none">
              <a:solidFill>
                <a:srgbClr val="000000"/>
              </a:solidFill>
              <a:latin typeface="Arial"/>
              <a:ea typeface="Arial"/>
              <a:cs typeface="Arial"/>
              <a:sym typeface="Arial"/>
            </a:endParaRPr>
          </a:p>
        </p:txBody>
      </p:sp>
      <p:sp>
        <p:nvSpPr>
          <p:cNvPr id="518" name="Google Shape;518;p51"/>
          <p:cNvSpPr txBox="1"/>
          <p:nvPr/>
        </p:nvSpPr>
        <p:spPr>
          <a:xfrm>
            <a:off x="304009" y="1184985"/>
            <a:ext cx="6492959" cy="1200329"/>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(expression)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 Start of if statement block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 This executes only if the expression is true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 End of if statement block</a:t>
            </a:r>
            <a:endParaRPr sz="1400" b="0" i="0" u="none" strike="noStrike" cap="none">
              <a:solidFill>
                <a:srgbClr val="000000"/>
              </a:solidFill>
              <a:latin typeface="Arial"/>
              <a:ea typeface="Arial"/>
              <a:cs typeface="Arial"/>
              <a:sym typeface="Arial"/>
            </a:endParaRPr>
          </a:p>
        </p:txBody>
      </p:sp>
      <p:sp>
        <p:nvSpPr>
          <p:cNvPr id="519" name="Google Shape;519;p51"/>
          <p:cNvSpPr txBox="1"/>
          <p:nvPr/>
        </p:nvSpPr>
        <p:spPr>
          <a:xfrm>
            <a:off x="2927445" y="4510278"/>
            <a:ext cx="289047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Runs if expression is not true</a:t>
            </a:r>
            <a:endParaRPr sz="1400" b="0" i="0" u="none" strike="noStrike" cap="none">
              <a:solidFill>
                <a:srgbClr val="000000"/>
              </a:solidFill>
              <a:latin typeface="Arial"/>
              <a:ea typeface="Arial"/>
              <a:cs typeface="Arial"/>
              <a:sym typeface="Arial"/>
            </a:endParaRPr>
          </a:p>
        </p:txBody>
      </p:sp>
      <p:cxnSp>
        <p:nvCxnSpPr>
          <p:cNvPr id="520" name="Google Shape;520;p51"/>
          <p:cNvCxnSpPr>
            <a:stCxn id="519" idx="1"/>
          </p:cNvCxnSpPr>
          <p:nvPr/>
        </p:nvCxnSpPr>
        <p:spPr>
          <a:xfrm rot="10800000">
            <a:off x="1091745" y="3964744"/>
            <a:ext cx="1835700" cy="7302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Tree>
    <p:extLst>
      <p:ext uri="{BB962C8B-B14F-4D97-AF65-F5344CB8AC3E}">
        <p14:creationId xmlns:p14="http://schemas.microsoft.com/office/powerpoint/2010/main" val="109682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52" descr="C:\Users\brian_000\Dropbox\Pictures\Electronics\Arduino Sensors\PIR sensor sketch screenshot.jpg"/>
          <p:cNvPicPr preferRelativeResize="0"/>
          <p:nvPr/>
        </p:nvPicPr>
        <p:blipFill rotWithShape="1">
          <a:blip r:embed="rId3">
            <a:alphaModFix/>
          </a:blip>
          <a:srcRect/>
          <a:stretch/>
        </p:blipFill>
        <p:spPr>
          <a:xfrm>
            <a:off x="457200" y="3217343"/>
            <a:ext cx="8201026" cy="1171575"/>
          </a:xfrm>
          <a:prstGeom prst="rect">
            <a:avLst/>
          </a:prstGeom>
          <a:noFill/>
          <a:ln w="19050" cap="flat" cmpd="sng">
            <a:solidFill>
              <a:schemeClr val="dk1"/>
            </a:solidFill>
            <a:prstDash val="solid"/>
            <a:round/>
            <a:headEnd type="none" w="sm" len="sm"/>
            <a:tailEnd type="none" w="sm" len="sm"/>
          </a:ln>
        </p:spPr>
      </p:pic>
      <p:sp>
        <p:nvSpPr>
          <p:cNvPr id="528" name="Google Shape;528;p52"/>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CONDITIONALS</a:t>
            </a:r>
            <a:endParaRPr sz="1400" b="0" i="0" u="none" strike="noStrike" cap="none">
              <a:solidFill>
                <a:srgbClr val="000000"/>
              </a:solidFill>
              <a:latin typeface="Arial"/>
              <a:ea typeface="Arial"/>
              <a:cs typeface="Arial"/>
              <a:sym typeface="Arial"/>
            </a:endParaRPr>
          </a:p>
        </p:txBody>
      </p:sp>
      <p:sp>
        <p:nvSpPr>
          <p:cNvPr id="529" name="Google Shape;529;p52"/>
          <p:cNvSpPr txBox="1"/>
          <p:nvPr/>
        </p:nvSpPr>
        <p:spPr>
          <a:xfrm>
            <a:off x="149656" y="983672"/>
            <a:ext cx="6617246" cy="1200329"/>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(expression)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 Start of if statement block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 This executes only if the expression is true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 End of if statement block</a:t>
            </a:r>
            <a:endParaRPr sz="1400" b="0" i="0" u="none" strike="noStrike" cap="none">
              <a:solidFill>
                <a:srgbClr val="000000"/>
              </a:solidFill>
              <a:latin typeface="Arial"/>
              <a:ea typeface="Arial"/>
              <a:cs typeface="Arial"/>
              <a:sym typeface="Arial"/>
            </a:endParaRPr>
          </a:p>
        </p:txBody>
      </p:sp>
      <p:sp>
        <p:nvSpPr>
          <p:cNvPr id="530" name="Google Shape;530;p52"/>
          <p:cNvSpPr txBox="1"/>
          <p:nvPr/>
        </p:nvSpPr>
        <p:spPr>
          <a:xfrm>
            <a:off x="3237080" y="2436125"/>
            <a:ext cx="2271199"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Notice the double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means “is equal to”</a:t>
            </a:r>
            <a:endParaRPr sz="1400" b="0" i="0" u="none" strike="noStrike" cap="none">
              <a:solidFill>
                <a:srgbClr val="000000"/>
              </a:solidFill>
              <a:latin typeface="Arial"/>
              <a:ea typeface="Arial"/>
              <a:cs typeface="Arial"/>
              <a:sym typeface="Arial"/>
            </a:endParaRPr>
          </a:p>
        </p:txBody>
      </p:sp>
      <p:cxnSp>
        <p:nvCxnSpPr>
          <p:cNvPr id="531" name="Google Shape;531;p52"/>
          <p:cNvCxnSpPr>
            <a:stCxn id="530" idx="1"/>
          </p:cNvCxnSpPr>
          <p:nvPr/>
        </p:nvCxnSpPr>
        <p:spPr>
          <a:xfrm flipH="1">
            <a:off x="1821980" y="2759291"/>
            <a:ext cx="1415100" cy="7890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Tree>
    <p:extLst>
      <p:ext uri="{BB962C8B-B14F-4D97-AF65-F5344CB8AC3E}">
        <p14:creationId xmlns:p14="http://schemas.microsoft.com/office/powerpoint/2010/main" val="265490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8" name="Google Shape;528;p52"/>
          <p:cNvSpPr txBox="1">
            <a:spLocks noGrp="1"/>
          </p:cNvSpPr>
          <p:nvPr>
            <p:ph type="title" idx="4294967295"/>
          </p:nvPr>
        </p:nvSpPr>
        <p:spPr>
          <a:xfrm>
            <a:off x="457200" y="206375"/>
            <a:ext cx="6442364"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CONDITIONALS SUMMARY</a:t>
            </a:r>
            <a:endParaRPr sz="1400" b="0" i="0" u="none" strike="noStrike" cap="none" dirty="0">
              <a:solidFill>
                <a:srgbClr val="000000"/>
              </a:solidFill>
              <a:latin typeface="Arial"/>
              <a:ea typeface="Arial"/>
              <a:cs typeface="Arial"/>
              <a:sym typeface="Arial"/>
            </a:endParaRPr>
          </a:p>
        </p:txBody>
      </p:sp>
      <p:sp>
        <p:nvSpPr>
          <p:cNvPr id="5" name="TextBox 4"/>
          <p:cNvSpPr txBox="1"/>
          <p:nvPr/>
        </p:nvSpPr>
        <p:spPr>
          <a:xfrm>
            <a:off x="301109" y="1004574"/>
            <a:ext cx="6334298"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The </a:t>
            </a:r>
            <a:r>
              <a:rPr lang="en-US" sz="1800" b="1" dirty="0">
                <a:latin typeface="Calibri" panose="020F0502020204030204" pitchFamily="34" charset="0"/>
                <a:cs typeface="Calibri" panose="020F0502020204030204" pitchFamily="34" charset="0"/>
              </a:rPr>
              <a:t>if </a:t>
            </a:r>
            <a:r>
              <a:rPr lang="en-US" sz="1800" dirty="0">
                <a:latin typeface="Calibri" panose="020F0502020204030204" pitchFamily="34" charset="0"/>
                <a:cs typeface="Calibri" panose="020F0502020204030204" pitchFamily="34" charset="0"/>
              </a:rPr>
              <a:t>statement checks for a condition and executes the following statement or set of statements if the condition is 'true'. </a:t>
            </a:r>
          </a:p>
        </p:txBody>
      </p:sp>
      <p:sp>
        <p:nvSpPr>
          <p:cNvPr id="6" name="TextBox 5"/>
          <p:cNvSpPr txBox="1"/>
          <p:nvPr/>
        </p:nvSpPr>
        <p:spPr>
          <a:xfrm>
            <a:off x="301109" y="1720735"/>
            <a:ext cx="1723549" cy="923330"/>
          </a:xfrm>
          <a:prstGeom prst="rect">
            <a:avLst/>
          </a:prstGeom>
          <a:noFill/>
          <a:ln w="28575">
            <a:solidFill>
              <a:schemeClr val="tx1"/>
            </a:solidFill>
          </a:ln>
        </p:spPr>
        <p:txBody>
          <a:bodyPr wrap="none" rtlCol="0">
            <a:spAutoFit/>
          </a:bodyPr>
          <a:lstStyle/>
          <a:p>
            <a:r>
              <a:rPr lang="en-US" sz="1800" dirty="0"/>
              <a:t>if (condition) {</a:t>
            </a:r>
          </a:p>
          <a:p>
            <a:r>
              <a:rPr lang="en-US" sz="1800" dirty="0"/>
              <a:t>  //statement(s)</a:t>
            </a:r>
          </a:p>
          <a:p>
            <a:r>
              <a:rPr lang="en-US" sz="1800" dirty="0"/>
              <a:t>}</a:t>
            </a:r>
          </a:p>
        </p:txBody>
      </p:sp>
      <p:sp>
        <p:nvSpPr>
          <p:cNvPr id="7" name="TextBox 6"/>
          <p:cNvSpPr txBox="1"/>
          <p:nvPr/>
        </p:nvSpPr>
        <p:spPr>
          <a:xfrm>
            <a:off x="301108" y="3042458"/>
            <a:ext cx="6598455"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An </a:t>
            </a:r>
            <a:r>
              <a:rPr lang="en-US" sz="1800" b="1" dirty="0">
                <a:latin typeface="Calibri" panose="020F0502020204030204" pitchFamily="34" charset="0"/>
                <a:cs typeface="Calibri" panose="020F0502020204030204" pitchFamily="34" charset="0"/>
              </a:rPr>
              <a:t>else</a:t>
            </a:r>
            <a:r>
              <a:rPr lang="en-US" sz="1800" dirty="0">
                <a:latin typeface="Calibri" panose="020F0502020204030204" pitchFamily="34" charset="0"/>
                <a:cs typeface="Calibri" panose="020F0502020204030204" pitchFamily="34" charset="0"/>
              </a:rPr>
              <a:t> clause will be executed if the condition in the if statement results in false. </a:t>
            </a:r>
          </a:p>
        </p:txBody>
      </p:sp>
      <p:sp>
        <p:nvSpPr>
          <p:cNvPr id="8" name="TextBox 7"/>
          <p:cNvSpPr txBox="1"/>
          <p:nvPr/>
        </p:nvSpPr>
        <p:spPr>
          <a:xfrm>
            <a:off x="301108" y="3765665"/>
            <a:ext cx="1758815" cy="923330"/>
          </a:xfrm>
          <a:prstGeom prst="rect">
            <a:avLst/>
          </a:prstGeom>
          <a:noFill/>
          <a:ln w="28575">
            <a:solidFill>
              <a:schemeClr val="tx1"/>
            </a:solidFill>
          </a:ln>
        </p:spPr>
        <p:txBody>
          <a:bodyPr wrap="none" rtlCol="0">
            <a:spAutoFit/>
          </a:bodyPr>
          <a:lstStyle/>
          <a:p>
            <a:r>
              <a:rPr lang="en-US" sz="1800" dirty="0">
                <a:latin typeface="Calibri" panose="020F0502020204030204" pitchFamily="34" charset="0"/>
                <a:cs typeface="Calibri" panose="020F0502020204030204" pitchFamily="34" charset="0"/>
              </a:rPr>
              <a:t>else {</a:t>
            </a:r>
          </a:p>
          <a:p>
            <a:r>
              <a:rPr lang="en-US" sz="1800" dirty="0">
                <a:latin typeface="Calibri" panose="020F0502020204030204" pitchFamily="34" charset="0"/>
                <a:cs typeface="Calibri" panose="020F0502020204030204" pitchFamily="34" charset="0"/>
              </a:rPr>
              <a:t>  //statements(s)</a:t>
            </a:r>
          </a:p>
          <a:p>
            <a:r>
              <a:rPr lang="en-US" sz="1800" dirty="0">
                <a:latin typeface="Calibri" panose="020F0502020204030204" pitchFamily="34" charset="0"/>
                <a:cs typeface="Calibri" panose="020F0502020204030204" pitchFamily="34" charset="0"/>
              </a:rPr>
              <a:t>}</a:t>
            </a:r>
          </a:p>
        </p:txBody>
      </p:sp>
      <p:cxnSp>
        <p:nvCxnSpPr>
          <p:cNvPr id="10" name="Straight Connector 9"/>
          <p:cNvCxnSpPr/>
          <p:nvPr/>
        </p:nvCxnSpPr>
        <p:spPr>
          <a:xfrm flipV="1">
            <a:off x="301108" y="2917767"/>
            <a:ext cx="8668325" cy="83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77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28;p52"/>
          <p:cNvSpPr txBox="1">
            <a:spLocks/>
          </p:cNvSpPr>
          <p:nvPr/>
        </p:nvSpPr>
        <p:spPr>
          <a:xfrm>
            <a:off x="457200" y="206375"/>
            <a:ext cx="6442364" cy="8572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4000"/>
            </a:pPr>
            <a:r>
              <a:rPr lang="en-US" sz="2800" b="1" dirty="0">
                <a:solidFill>
                  <a:schemeClr val="dk1"/>
                </a:solidFill>
                <a:latin typeface="Calibri"/>
                <a:ea typeface="Calibri"/>
                <a:cs typeface="Calibri"/>
                <a:sym typeface="Calibri"/>
              </a:rPr>
              <a:t>CONDITIONALS SUMMARY CONTINUED</a:t>
            </a:r>
            <a:endParaRPr lang="en-US" sz="1050" dirty="0"/>
          </a:p>
        </p:txBody>
      </p:sp>
      <p:sp>
        <p:nvSpPr>
          <p:cNvPr id="3" name="TextBox 2"/>
          <p:cNvSpPr txBox="1"/>
          <p:nvPr/>
        </p:nvSpPr>
        <p:spPr>
          <a:xfrm>
            <a:off x="340824" y="980499"/>
            <a:ext cx="6126480" cy="1477328"/>
          </a:xfrm>
          <a:prstGeom prst="rect">
            <a:avLst/>
          </a:prstGeom>
          <a:noFill/>
        </p:spPr>
        <p:txBody>
          <a:bodyPr wrap="square" rtlCol="0">
            <a:spAutoFit/>
          </a:bodyPr>
          <a:lstStyle/>
          <a:p>
            <a:r>
              <a:rPr lang="en-US" sz="1800" dirty="0"/>
              <a:t>An </a:t>
            </a:r>
            <a:r>
              <a:rPr lang="en-US" sz="1800" b="1" dirty="0"/>
              <a:t>else if </a:t>
            </a:r>
            <a:r>
              <a:rPr lang="en-US" sz="1800" dirty="0"/>
              <a:t>block may be used to test specific conditions.</a:t>
            </a:r>
          </a:p>
          <a:p>
            <a:endParaRPr lang="en-US" sz="1800" dirty="0"/>
          </a:p>
          <a:p>
            <a:r>
              <a:rPr lang="en-US" sz="1800" dirty="0"/>
              <a:t>A terminating else block is not required.</a:t>
            </a:r>
          </a:p>
          <a:p>
            <a:endParaRPr lang="en-US" sz="1800" dirty="0"/>
          </a:p>
          <a:p>
            <a:r>
              <a:rPr lang="en-US" sz="1800" dirty="0"/>
              <a:t>An unlimited number of such </a:t>
            </a:r>
            <a:r>
              <a:rPr lang="en-US" sz="1800" b="1" dirty="0"/>
              <a:t>else if </a:t>
            </a:r>
            <a:r>
              <a:rPr lang="en-US" sz="1800" dirty="0"/>
              <a:t>branches are allowed.</a:t>
            </a:r>
          </a:p>
        </p:txBody>
      </p:sp>
      <p:sp>
        <p:nvSpPr>
          <p:cNvPr id="5" name="TextBox 4"/>
          <p:cNvSpPr txBox="1"/>
          <p:nvPr/>
        </p:nvSpPr>
        <p:spPr>
          <a:xfrm>
            <a:off x="3192087" y="2457827"/>
            <a:ext cx="2060179" cy="2585323"/>
          </a:xfrm>
          <a:prstGeom prst="rect">
            <a:avLst/>
          </a:prstGeom>
          <a:noFill/>
          <a:ln w="28575">
            <a:solidFill>
              <a:schemeClr val="tx1"/>
            </a:solidFill>
          </a:ln>
        </p:spPr>
        <p:txBody>
          <a:bodyPr wrap="none" rtlCol="0">
            <a:spAutoFit/>
          </a:bodyPr>
          <a:lstStyle/>
          <a:p>
            <a:r>
              <a:rPr lang="en-US" sz="1800" dirty="0">
                <a:latin typeface="Calibri" panose="020F0502020204030204" pitchFamily="34" charset="0"/>
                <a:cs typeface="Calibri" panose="020F0502020204030204" pitchFamily="34" charset="0"/>
              </a:rPr>
              <a:t>if (condition1) {</a:t>
            </a:r>
          </a:p>
          <a:p>
            <a:r>
              <a:rPr lang="en-US" sz="1800" dirty="0">
                <a:latin typeface="Calibri" panose="020F0502020204030204" pitchFamily="34" charset="0"/>
                <a:cs typeface="Calibri" panose="020F0502020204030204" pitchFamily="34" charset="0"/>
              </a:rPr>
              <a:t>  // do Thing A</a:t>
            </a:r>
          </a:p>
          <a:p>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else if (condition2) {</a:t>
            </a:r>
          </a:p>
          <a:p>
            <a:r>
              <a:rPr lang="en-US" sz="1800" dirty="0">
                <a:latin typeface="Calibri" panose="020F0502020204030204" pitchFamily="34" charset="0"/>
                <a:cs typeface="Calibri" panose="020F0502020204030204" pitchFamily="34" charset="0"/>
              </a:rPr>
              <a:t>  // do Thing B</a:t>
            </a:r>
          </a:p>
          <a:p>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else {</a:t>
            </a:r>
          </a:p>
          <a:p>
            <a:r>
              <a:rPr lang="en-US" sz="1800" dirty="0">
                <a:latin typeface="Calibri" panose="020F0502020204030204" pitchFamily="34" charset="0"/>
                <a:cs typeface="Calibri" panose="020F0502020204030204" pitchFamily="34" charset="0"/>
              </a:rPr>
              <a:t>  // do Thing C</a:t>
            </a:r>
          </a:p>
          <a:p>
            <a:r>
              <a:rPr lang="en-US" sz="1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4170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8" name="Google Shape;528;p52"/>
          <p:cNvSpPr txBox="1">
            <a:spLocks noGrp="1"/>
          </p:cNvSpPr>
          <p:nvPr>
            <p:ph type="title" idx="4294967295"/>
          </p:nvPr>
        </p:nvSpPr>
        <p:spPr>
          <a:xfrm>
            <a:off x="457200" y="206375"/>
            <a:ext cx="6442364"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RELATIONAL OPERATORS</a:t>
            </a:r>
            <a:br>
              <a:rPr lang="en-US" sz="4000" b="1" i="0" u="none" strike="noStrike" cap="none" dirty="0">
                <a:solidFill>
                  <a:schemeClr val="dk1"/>
                </a:solidFill>
                <a:latin typeface="Calibri"/>
                <a:ea typeface="Calibri"/>
                <a:cs typeface="Calibri"/>
                <a:sym typeface="Calibri"/>
              </a:rPr>
            </a:br>
            <a:r>
              <a:rPr lang="en-US" sz="4000" b="1" dirty="0">
                <a:solidFill>
                  <a:schemeClr val="dk1"/>
                </a:solidFill>
                <a:latin typeface="Calibri"/>
                <a:ea typeface="Calibri"/>
                <a:cs typeface="Calibri"/>
                <a:sym typeface="Calibri"/>
              </a:rPr>
              <a:t>AKA CONTROL OPERATORS</a:t>
            </a:r>
            <a:endParaRPr sz="1400" b="0" i="0" u="none" strike="noStrike" cap="none" dirty="0">
              <a:solidFill>
                <a:srgbClr val="000000"/>
              </a:solidFill>
              <a:latin typeface="Arial"/>
              <a:ea typeface="Arial"/>
              <a:cs typeface="Arial"/>
              <a:sym typeface="Arial"/>
            </a:endParaRPr>
          </a:p>
        </p:txBody>
      </p:sp>
      <p:sp>
        <p:nvSpPr>
          <p:cNvPr id="2" name="TextBox 1"/>
          <p:cNvSpPr txBox="1"/>
          <p:nvPr/>
        </p:nvSpPr>
        <p:spPr>
          <a:xfrm>
            <a:off x="1899060" y="1707456"/>
            <a:ext cx="3811784" cy="2308324"/>
          </a:xfrm>
          <a:prstGeom prst="rect">
            <a:avLst/>
          </a:prstGeom>
          <a:noFill/>
          <a:ln w="28575">
            <a:solidFill>
              <a:schemeClr val="tx1"/>
            </a:solidFill>
          </a:ln>
        </p:spPr>
        <p:txBody>
          <a:bodyPr wrap="square" rtlCol="0">
            <a:spAutoFit/>
          </a:bodyPr>
          <a:lstStyle/>
          <a:p>
            <a:r>
              <a:rPr lang="en-US" sz="2400" dirty="0">
                <a:latin typeface="Calibri" panose="020F0502020204030204" pitchFamily="34" charset="0"/>
                <a:cs typeface="Calibri" panose="020F0502020204030204" pitchFamily="34" charset="0"/>
              </a:rPr>
              <a:t>!= (not equal to)</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&lt; (less than)</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&lt;= (less than or equal to)</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(equal to)</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&gt; (greater than)</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&gt;= (greater than or equal to)</a:t>
            </a:r>
          </a:p>
        </p:txBody>
      </p:sp>
      <p:sp>
        <p:nvSpPr>
          <p:cNvPr id="4" name="TextBox 3"/>
          <p:cNvSpPr txBox="1"/>
          <p:nvPr/>
        </p:nvSpPr>
        <p:spPr>
          <a:xfrm>
            <a:off x="1092727" y="4349484"/>
            <a:ext cx="6396303" cy="369332"/>
          </a:xfrm>
          <a:prstGeom prst="rect">
            <a:avLst/>
          </a:prstGeom>
          <a:noFill/>
        </p:spPr>
        <p:txBody>
          <a:bodyPr wrap="none" rtlCol="0">
            <a:spAutoFit/>
          </a:bodyPr>
          <a:lstStyle/>
          <a:p>
            <a:r>
              <a:rPr lang="en-US" sz="1800" b="1" dirty="0">
                <a:latin typeface="Calibri" panose="020F0502020204030204" pitchFamily="34" charset="0"/>
                <a:cs typeface="Calibri" panose="020F0502020204030204" pitchFamily="34" charset="0"/>
              </a:rPr>
              <a:t>Operator - A symbol that usually represents an action or process</a:t>
            </a:r>
            <a:r>
              <a:rPr lang="en-US" sz="1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803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3"/>
          <p:cNvSpPr txBox="1">
            <a:spLocks noGrp="1"/>
          </p:cNvSpPr>
          <p:nvPr>
            <p:ph type="title" idx="4294967295"/>
          </p:nvPr>
        </p:nvSpPr>
        <p:spPr>
          <a:xfrm>
            <a:off x="457200" y="206375"/>
            <a:ext cx="6174121"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dirty="0">
                <a:solidFill>
                  <a:schemeClr val="dk1"/>
                </a:solidFill>
                <a:latin typeface="Calibri"/>
                <a:ea typeface="Calibri"/>
                <a:cs typeface="Calibri"/>
                <a:sym typeface="Calibri"/>
              </a:rPr>
              <a:t>REVISTING </a:t>
            </a:r>
            <a:r>
              <a:rPr lang="en-US" sz="4000" b="1" i="0" u="none" strike="noStrike" cap="none" dirty="0">
                <a:solidFill>
                  <a:schemeClr val="dk1"/>
                </a:solidFill>
                <a:latin typeface="Calibri"/>
                <a:ea typeface="Calibri"/>
                <a:cs typeface="Calibri"/>
                <a:sym typeface="Calibri"/>
              </a:rPr>
              <a:t>VARIABLE DECLARATIONS</a:t>
            </a:r>
            <a:endParaRPr sz="1400" b="0" i="0" u="none" strike="noStrike" cap="none" dirty="0">
              <a:solidFill>
                <a:srgbClr val="000000"/>
              </a:solidFill>
              <a:latin typeface="Arial"/>
              <a:ea typeface="Arial"/>
              <a:cs typeface="Arial"/>
              <a:sym typeface="Arial"/>
            </a:endParaRPr>
          </a:p>
        </p:txBody>
      </p:sp>
      <p:sp>
        <p:nvSpPr>
          <p:cNvPr id="539" name="Google Shape;539;p53"/>
          <p:cNvSpPr txBox="1"/>
          <p:nvPr/>
        </p:nvSpPr>
        <p:spPr>
          <a:xfrm>
            <a:off x="695348" y="2808170"/>
            <a:ext cx="8063169"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We use variables so we can save, update and recall information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while a program is running.</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20551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4"/>
          <p:cNvSpPr txBox="1">
            <a:spLocks noGrp="1"/>
          </p:cNvSpPr>
          <p:nvPr>
            <p:ph type="title" idx="4294967295"/>
          </p:nvPr>
        </p:nvSpPr>
        <p:spPr>
          <a:xfrm>
            <a:off x="457200" y="206375"/>
            <a:ext cx="6158753"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VARIABLE DECLARATIONS</a:t>
            </a:r>
            <a:endParaRPr sz="1400" b="0" i="0" u="none" strike="noStrike" cap="none" dirty="0">
              <a:solidFill>
                <a:srgbClr val="000000"/>
              </a:solidFill>
              <a:latin typeface="Arial"/>
              <a:ea typeface="Arial"/>
              <a:cs typeface="Arial"/>
              <a:sym typeface="Arial"/>
            </a:endParaRPr>
          </a:p>
        </p:txBody>
      </p:sp>
      <p:sp>
        <p:nvSpPr>
          <p:cNvPr id="547" name="Google Shape;547;p54"/>
          <p:cNvSpPr txBox="1"/>
          <p:nvPr/>
        </p:nvSpPr>
        <p:spPr>
          <a:xfrm>
            <a:off x="1122092" y="1428770"/>
            <a:ext cx="4963155" cy="12618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Declare without an assignment: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39BAD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39BADE"/>
                </a:solidFill>
                <a:latin typeface="Calibri"/>
                <a:ea typeface="Calibri"/>
                <a:cs typeface="Calibri"/>
                <a:sym typeface="Calibri"/>
              </a:rPr>
              <a:t>int</a:t>
            </a:r>
            <a:r>
              <a:rPr lang="en-US" sz="2400" b="0" i="0" u="none" strike="noStrike" cap="none" dirty="0">
                <a:solidFill>
                  <a:schemeClr val="dk1"/>
                </a:solidFill>
                <a:latin typeface="Calibri"/>
                <a:ea typeface="Calibri"/>
                <a:cs typeface="Calibri"/>
                <a:sym typeface="Calibri"/>
              </a:rPr>
              <a:t> LEDPIN;</a:t>
            </a:r>
            <a:endParaRPr sz="1400" b="0" i="0" u="none" strike="noStrike" cap="none" dirty="0">
              <a:solidFill>
                <a:srgbClr val="000000"/>
              </a:solidFill>
              <a:latin typeface="Arial"/>
              <a:ea typeface="Arial"/>
              <a:cs typeface="Arial"/>
              <a:sym typeface="Arial"/>
            </a:endParaRPr>
          </a:p>
        </p:txBody>
      </p:sp>
      <p:sp>
        <p:nvSpPr>
          <p:cNvPr id="548" name="Google Shape;548;p54"/>
          <p:cNvSpPr txBox="1"/>
          <p:nvPr/>
        </p:nvSpPr>
        <p:spPr>
          <a:xfrm>
            <a:off x="705608" y="3242146"/>
            <a:ext cx="5661935" cy="12618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Declare with an assignment: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39BADE"/>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39BADE"/>
                </a:solidFill>
                <a:latin typeface="Calibri"/>
                <a:ea typeface="Calibri"/>
                <a:cs typeface="Calibri"/>
                <a:sym typeface="Calibri"/>
              </a:rPr>
              <a:t>int</a:t>
            </a:r>
            <a:r>
              <a:rPr lang="en-US" sz="2400" b="0" i="0" u="none" strike="noStrike" cap="none" dirty="0">
                <a:solidFill>
                  <a:schemeClr val="dk1"/>
                </a:solidFill>
                <a:latin typeface="Calibri"/>
                <a:ea typeface="Calibri"/>
                <a:cs typeface="Calibri"/>
                <a:sym typeface="Calibri"/>
              </a:rPr>
              <a:t> LEDPIN = 9;</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601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5"/>
          <p:cNvSpPr txBox="1">
            <a:spLocks noGrp="1"/>
          </p:cNvSpPr>
          <p:nvPr>
            <p:ph type="title" idx="4294967295"/>
          </p:nvPr>
        </p:nvSpPr>
        <p:spPr>
          <a:xfrm>
            <a:off x="457200" y="206375"/>
            <a:ext cx="6227909"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VARIABLE DECLARATIONS</a:t>
            </a:r>
            <a:endParaRPr sz="1400" b="0" i="0" u="none" strike="noStrike" cap="none" dirty="0">
              <a:solidFill>
                <a:srgbClr val="000000"/>
              </a:solidFill>
              <a:latin typeface="Arial"/>
              <a:ea typeface="Arial"/>
              <a:cs typeface="Arial"/>
              <a:sym typeface="Arial"/>
            </a:endParaRPr>
          </a:p>
        </p:txBody>
      </p:sp>
      <p:sp>
        <p:nvSpPr>
          <p:cNvPr id="556" name="Google Shape;556;p55"/>
          <p:cNvSpPr txBox="1"/>
          <p:nvPr/>
        </p:nvSpPr>
        <p:spPr>
          <a:xfrm>
            <a:off x="84524" y="935057"/>
            <a:ext cx="6600585" cy="11079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1800" b="0" i="0" u="none" strike="noStrike" cap="none" dirty="0">
                <a:solidFill>
                  <a:schemeClr val="dk1"/>
                </a:solidFill>
                <a:latin typeface="Calibri"/>
                <a:ea typeface="Calibri"/>
                <a:cs typeface="Calibri"/>
                <a:sym typeface="Calibri"/>
              </a:rPr>
              <a:t>Sometimes you may want to keep track</a:t>
            </a:r>
          </a:p>
          <a:p>
            <a:pPr marL="0" marR="0" lvl="0" indent="0" algn="ctr" rtl="0">
              <a:lnSpc>
                <a:spcPct val="100000"/>
              </a:lnSpc>
              <a:spcBef>
                <a:spcPts val="0"/>
              </a:spcBef>
              <a:spcAft>
                <a:spcPts val="0"/>
              </a:spcAft>
              <a:buClr>
                <a:srgbClr val="000000"/>
              </a:buClr>
              <a:buSzPts val="2200"/>
              <a:buFont typeface="Arial"/>
              <a:buNone/>
            </a:pPr>
            <a:r>
              <a:rPr lang="en-US" sz="1800" b="0" i="0" u="none" strike="noStrike" cap="none" dirty="0">
                <a:solidFill>
                  <a:schemeClr val="dk1"/>
                </a:solidFill>
                <a:latin typeface="Calibri"/>
                <a:ea typeface="Calibri"/>
                <a:cs typeface="Calibri"/>
                <a:sym typeface="Calibri"/>
              </a:rPr>
              <a:t>of information that won’t change.</a:t>
            </a:r>
            <a:endParaRPr sz="18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Calibri"/>
                <a:ea typeface="Calibri"/>
                <a:cs typeface="Calibri"/>
                <a:sym typeface="Calibri"/>
              </a:rPr>
              <a:t>You can do that by adding </a:t>
            </a:r>
            <a:r>
              <a:rPr lang="en-US" sz="2200" b="1" i="0" u="none" strike="noStrike" cap="none" dirty="0" err="1">
                <a:solidFill>
                  <a:schemeClr val="dk1"/>
                </a:solidFill>
                <a:latin typeface="Calibri"/>
                <a:ea typeface="Calibri"/>
                <a:cs typeface="Calibri"/>
                <a:sym typeface="Calibri"/>
              </a:rPr>
              <a:t>const</a:t>
            </a:r>
            <a:r>
              <a:rPr lang="en-US" sz="2200" b="0" i="0" u="none" strike="noStrike" cap="none" dirty="0">
                <a:solidFill>
                  <a:schemeClr val="dk1"/>
                </a:solidFill>
                <a:latin typeface="Calibri"/>
                <a:ea typeface="Calibri"/>
                <a:cs typeface="Calibri"/>
                <a:sym typeface="Calibri"/>
              </a:rPr>
              <a:t> to a declaration:</a:t>
            </a:r>
            <a:endParaRPr sz="1400" b="0" i="0" u="none" strike="noStrike" cap="none" dirty="0">
              <a:solidFill>
                <a:srgbClr val="000000"/>
              </a:solidFill>
              <a:latin typeface="Arial"/>
              <a:ea typeface="Arial"/>
              <a:cs typeface="Arial"/>
              <a:sym typeface="Arial"/>
            </a:endParaRPr>
          </a:p>
        </p:txBody>
      </p:sp>
      <p:sp>
        <p:nvSpPr>
          <p:cNvPr id="557" name="Google Shape;557;p55"/>
          <p:cNvSpPr txBox="1"/>
          <p:nvPr/>
        </p:nvSpPr>
        <p:spPr>
          <a:xfrm>
            <a:off x="3091218" y="2954730"/>
            <a:ext cx="2758191" cy="461665"/>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9BADE"/>
                </a:solidFill>
                <a:latin typeface="Calibri"/>
                <a:ea typeface="Calibri"/>
                <a:cs typeface="Calibri"/>
                <a:sym typeface="Calibri"/>
              </a:rPr>
              <a:t>const int </a:t>
            </a:r>
            <a:r>
              <a:rPr lang="en-US" sz="2400" b="0" i="0" u="none" strike="noStrike" cap="none">
                <a:solidFill>
                  <a:schemeClr val="dk1"/>
                </a:solidFill>
                <a:latin typeface="Calibri"/>
                <a:ea typeface="Calibri"/>
                <a:cs typeface="Calibri"/>
                <a:sym typeface="Calibri"/>
              </a:rPr>
              <a:t>LEDPIN = 9;</a:t>
            </a:r>
            <a:endParaRPr sz="1400" b="0" i="0" u="none" strike="noStrike" cap="none">
              <a:solidFill>
                <a:srgbClr val="000000"/>
              </a:solidFill>
              <a:latin typeface="Arial"/>
              <a:ea typeface="Arial"/>
              <a:cs typeface="Arial"/>
              <a:sym typeface="Arial"/>
            </a:endParaRPr>
          </a:p>
        </p:txBody>
      </p:sp>
      <p:sp>
        <p:nvSpPr>
          <p:cNvPr id="558" name="Google Shape;558;p55"/>
          <p:cNvSpPr txBox="1"/>
          <p:nvPr/>
        </p:nvSpPr>
        <p:spPr>
          <a:xfrm>
            <a:off x="1119523" y="3841825"/>
            <a:ext cx="6701579"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The compiler will not allow you to change 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assignment of a variable when it is set as a constant.</a:t>
            </a:r>
            <a:endParaRPr sz="1400" b="0" i="0" u="none" strike="noStrike" cap="none">
              <a:solidFill>
                <a:srgbClr val="000000"/>
              </a:solidFill>
              <a:latin typeface="Arial"/>
              <a:ea typeface="Arial"/>
              <a:cs typeface="Arial"/>
              <a:sym typeface="Arial"/>
            </a:endParaRPr>
          </a:p>
        </p:txBody>
      </p:sp>
      <p:sp>
        <p:nvSpPr>
          <p:cNvPr id="559" name="Google Shape;559;p55"/>
          <p:cNvSpPr txBox="1"/>
          <p:nvPr/>
        </p:nvSpPr>
        <p:spPr>
          <a:xfrm>
            <a:off x="6086902" y="2308399"/>
            <a:ext cx="292952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Variables declared with const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are often written in all caps.</a:t>
            </a:r>
            <a:endParaRPr sz="1400" b="0" i="0" u="none" strike="noStrike" cap="none">
              <a:solidFill>
                <a:srgbClr val="000000"/>
              </a:solidFill>
              <a:latin typeface="Arial"/>
              <a:ea typeface="Arial"/>
              <a:cs typeface="Arial"/>
              <a:sym typeface="Arial"/>
            </a:endParaRPr>
          </a:p>
        </p:txBody>
      </p:sp>
      <p:cxnSp>
        <p:nvCxnSpPr>
          <p:cNvPr id="560" name="Google Shape;560;p55"/>
          <p:cNvCxnSpPr>
            <a:stCxn id="559" idx="1"/>
          </p:cNvCxnSpPr>
          <p:nvPr/>
        </p:nvCxnSpPr>
        <p:spPr>
          <a:xfrm flipH="1">
            <a:off x="4940602" y="2631565"/>
            <a:ext cx="1146300" cy="4119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Tree>
    <p:extLst>
      <p:ext uri="{BB962C8B-B14F-4D97-AF65-F5344CB8AC3E}">
        <p14:creationId xmlns:p14="http://schemas.microsoft.com/office/powerpoint/2010/main" val="131064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5"/>
          <p:cNvSpPr txBox="1"/>
          <p:nvPr/>
        </p:nvSpPr>
        <p:spPr>
          <a:xfrm>
            <a:off x="892235" y="15930"/>
            <a:ext cx="53676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libri"/>
                <a:ea typeface="Calibri"/>
                <a:cs typeface="Calibri"/>
                <a:sym typeface="Calibri"/>
              </a:rPr>
              <a:t>Arduino - Sensors</a:t>
            </a:r>
            <a:endParaRPr sz="1400" b="0" i="0" u="none" strike="noStrike" cap="none" dirty="0">
              <a:solidFill>
                <a:srgbClr val="000000"/>
              </a:solidFill>
              <a:latin typeface="Arial"/>
              <a:ea typeface="Arial"/>
              <a:cs typeface="Arial"/>
              <a:sym typeface="Arial"/>
            </a:endParaRPr>
          </a:p>
        </p:txBody>
      </p:sp>
      <p:pic>
        <p:nvPicPr>
          <p:cNvPr id="22" name="Google Shape;22;p5" descr="C:\Users\brian_000\Dropbox\Pictures\Electronics\photocells.JPG"/>
          <p:cNvPicPr preferRelativeResize="0"/>
          <p:nvPr/>
        </p:nvPicPr>
        <p:blipFill rotWithShape="1">
          <a:blip r:embed="rId3">
            <a:alphaModFix/>
          </a:blip>
          <a:srcRect/>
          <a:stretch/>
        </p:blipFill>
        <p:spPr>
          <a:xfrm>
            <a:off x="2685871" y="1077300"/>
            <a:ext cx="1780329" cy="1679078"/>
          </a:xfrm>
          <a:prstGeom prst="rect">
            <a:avLst/>
          </a:prstGeom>
          <a:noFill/>
          <a:ln w="19050" cap="flat" cmpd="sng">
            <a:solidFill>
              <a:schemeClr val="dk1"/>
            </a:solidFill>
            <a:prstDash val="solid"/>
            <a:round/>
            <a:headEnd type="none" w="sm" len="sm"/>
            <a:tailEnd type="none" w="sm" len="sm"/>
          </a:ln>
        </p:spPr>
      </p:pic>
      <p:pic>
        <p:nvPicPr>
          <p:cNvPr id="23" name="Google Shape;23;p5"/>
          <p:cNvPicPr preferRelativeResize="0"/>
          <p:nvPr/>
        </p:nvPicPr>
        <p:blipFill rotWithShape="1">
          <a:blip r:embed="rId4">
            <a:alphaModFix/>
          </a:blip>
          <a:srcRect/>
          <a:stretch/>
        </p:blipFill>
        <p:spPr>
          <a:xfrm>
            <a:off x="247694" y="696697"/>
            <a:ext cx="1844721" cy="1495176"/>
          </a:xfrm>
          <a:prstGeom prst="rect">
            <a:avLst/>
          </a:prstGeom>
          <a:noFill/>
          <a:ln w="19050" cap="flat" cmpd="sng">
            <a:solidFill>
              <a:schemeClr val="dk1"/>
            </a:solidFill>
            <a:prstDash val="solid"/>
            <a:miter lim="800000"/>
            <a:headEnd type="none" w="sm" len="sm"/>
            <a:tailEnd type="none" w="sm" len="sm"/>
          </a:ln>
        </p:spPr>
      </p:pic>
      <p:pic>
        <p:nvPicPr>
          <p:cNvPr id="24" name="Google Shape;24;p5" descr="C:\Users\Asus\Dropbox\Pictures\Electronics\Arduino Sensors\HCSR04.jpg"/>
          <p:cNvPicPr preferRelativeResize="0"/>
          <p:nvPr/>
        </p:nvPicPr>
        <p:blipFill rotWithShape="1">
          <a:blip r:embed="rId5">
            <a:alphaModFix/>
          </a:blip>
          <a:srcRect/>
          <a:stretch/>
        </p:blipFill>
        <p:spPr>
          <a:xfrm>
            <a:off x="5838775" y="2442083"/>
            <a:ext cx="2289713" cy="1353793"/>
          </a:xfrm>
          <a:prstGeom prst="rect">
            <a:avLst/>
          </a:prstGeom>
          <a:noFill/>
          <a:ln w="19050" cap="flat" cmpd="sng">
            <a:solidFill>
              <a:schemeClr val="dk1"/>
            </a:solidFill>
            <a:prstDash val="solid"/>
            <a:round/>
            <a:headEnd type="none" w="sm" len="sm"/>
            <a:tailEnd type="none" w="sm" len="sm"/>
          </a:ln>
        </p:spPr>
      </p:pic>
      <p:pic>
        <p:nvPicPr>
          <p:cNvPr id="25" name="Google Shape;25;p5" descr="C:\Users\brian_000\Dropbox\Pictures\Electronics\Arduino Sensors\tmp-36.jpg"/>
          <p:cNvPicPr preferRelativeResize="0"/>
          <p:nvPr/>
        </p:nvPicPr>
        <p:blipFill rotWithShape="1">
          <a:blip r:embed="rId6">
            <a:alphaModFix/>
          </a:blip>
          <a:srcRect/>
          <a:stretch/>
        </p:blipFill>
        <p:spPr>
          <a:xfrm>
            <a:off x="5157131" y="696697"/>
            <a:ext cx="1558075" cy="1558075"/>
          </a:xfrm>
          <a:prstGeom prst="rect">
            <a:avLst/>
          </a:prstGeom>
          <a:noFill/>
          <a:ln w="19050" cap="flat" cmpd="sng">
            <a:solidFill>
              <a:schemeClr val="dk1"/>
            </a:solidFill>
            <a:prstDash val="solid"/>
            <a:round/>
            <a:headEnd type="none" w="sm" len="sm"/>
            <a:tailEnd type="none" w="sm" len="sm"/>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467" y="2888570"/>
            <a:ext cx="967952" cy="907306"/>
          </a:xfrm>
          <a:prstGeom prst="rect">
            <a:avLst/>
          </a:prstGeom>
          <a:ln w="19050">
            <a:solidFill>
              <a:schemeClr val="tx1"/>
            </a:solidFill>
          </a:ln>
        </p:spPr>
      </p:pic>
      <p:sp>
        <p:nvSpPr>
          <p:cNvPr id="3" name="TextBox 2"/>
          <p:cNvSpPr txBox="1"/>
          <p:nvPr/>
        </p:nvSpPr>
        <p:spPr>
          <a:xfrm>
            <a:off x="1170054" y="3830189"/>
            <a:ext cx="7326044" cy="923330"/>
          </a:xfrm>
          <a:prstGeom prst="rect">
            <a:avLst/>
          </a:prstGeom>
          <a:noFill/>
        </p:spPr>
        <p:txBody>
          <a:bodyPr wrap="none" rtlCol="0">
            <a:spAutoFit/>
          </a:bodyPr>
          <a:lstStyle/>
          <a:p>
            <a:pPr algn="ctr"/>
            <a:r>
              <a:rPr lang="en-US" sz="1800" dirty="0"/>
              <a:t>We’re going use five different sensors,</a:t>
            </a:r>
          </a:p>
          <a:p>
            <a:pPr algn="ctr"/>
            <a:endParaRPr lang="en-US" sz="1800" dirty="0"/>
          </a:p>
          <a:p>
            <a:pPr algn="ctr"/>
            <a:r>
              <a:rPr lang="en-US" sz="1800" dirty="0"/>
              <a:t>demonstrating five different ways to bring information into the Arduino</a:t>
            </a:r>
            <a:r>
              <a:rPr lang="en-US" dirty="0"/>
              <a:t>.</a:t>
            </a:r>
          </a:p>
        </p:txBody>
      </p:sp>
    </p:spTree>
    <p:extLst>
      <p:ext uri="{BB962C8B-B14F-4D97-AF65-F5344CB8AC3E}">
        <p14:creationId xmlns:p14="http://schemas.microsoft.com/office/powerpoint/2010/main" val="1595736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8"/>
          <p:cNvSpPr txBox="1">
            <a:spLocks noGrp="1"/>
          </p:cNvSpPr>
          <p:nvPr>
            <p:ph type="title" idx="4294967295"/>
          </p:nvPr>
        </p:nvSpPr>
        <p:spPr>
          <a:xfrm>
            <a:off x="457200" y="206375"/>
            <a:ext cx="6359236"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SENSORS USING TIMING</a:t>
            </a:r>
            <a:endParaRPr sz="1400" b="0" i="0" u="none" strike="noStrike" cap="none" dirty="0">
              <a:solidFill>
                <a:srgbClr val="000000"/>
              </a:solidFill>
              <a:latin typeface="Arial"/>
              <a:ea typeface="Arial"/>
              <a:cs typeface="Arial"/>
              <a:sym typeface="Arial"/>
            </a:endParaRPr>
          </a:p>
        </p:txBody>
      </p:sp>
      <p:pic>
        <p:nvPicPr>
          <p:cNvPr id="592" name="Google Shape;592;p58" descr="C:\Users\Asus\Dropbox\Pictures\Electronics\Arduino Sensors\HCSR04.jpg"/>
          <p:cNvPicPr preferRelativeResize="0"/>
          <p:nvPr/>
        </p:nvPicPr>
        <p:blipFill rotWithShape="1">
          <a:blip r:embed="rId3">
            <a:alphaModFix/>
          </a:blip>
          <a:srcRect/>
          <a:stretch/>
        </p:blipFill>
        <p:spPr>
          <a:xfrm>
            <a:off x="4497186" y="1132100"/>
            <a:ext cx="2064327" cy="1183485"/>
          </a:xfrm>
          <a:prstGeom prst="rect">
            <a:avLst/>
          </a:prstGeom>
          <a:noFill/>
          <a:ln w="19050" cap="flat" cmpd="sng">
            <a:solidFill>
              <a:schemeClr val="dk1"/>
            </a:solidFill>
            <a:prstDash val="solid"/>
            <a:round/>
            <a:headEnd type="none" w="sm" len="sm"/>
            <a:tailEnd type="none" w="sm" len="sm"/>
          </a:ln>
        </p:spPr>
      </p:pic>
      <p:sp>
        <p:nvSpPr>
          <p:cNvPr id="593" name="Google Shape;593;p58"/>
          <p:cNvSpPr txBox="1"/>
          <p:nvPr/>
        </p:nvSpPr>
        <p:spPr>
          <a:xfrm>
            <a:off x="723899" y="2638598"/>
            <a:ext cx="4124325" cy="1200329"/>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Sends out an ultrasonic “ping” and then waits for an echo.</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Arduino can be used to compare the time difference.</a:t>
            </a:r>
            <a:endParaRPr sz="1400" b="0" i="0" u="none" strike="noStrike" cap="none" dirty="0">
              <a:solidFill>
                <a:srgbClr val="000000"/>
              </a:solidFill>
              <a:latin typeface="Arial"/>
              <a:ea typeface="Arial"/>
              <a:cs typeface="Arial"/>
              <a:sym typeface="Arial"/>
            </a:endParaRPr>
          </a:p>
        </p:txBody>
      </p:sp>
      <p:sp>
        <p:nvSpPr>
          <p:cNvPr id="594" name="Google Shape;594;p58"/>
          <p:cNvSpPr txBox="1"/>
          <p:nvPr/>
        </p:nvSpPr>
        <p:spPr>
          <a:xfrm>
            <a:off x="5907578" y="3567546"/>
            <a:ext cx="3053720" cy="1477328"/>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VCC: 5V</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Measuring angle: 15°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Range: 2cm – 400cm (1” – 13’)</a:t>
            </a:r>
            <a:endParaRPr sz="1400" b="0" i="0" u="none" strike="noStrike" cap="none">
              <a:solidFill>
                <a:srgbClr val="000000"/>
              </a:solidFill>
              <a:latin typeface="Arial"/>
              <a:ea typeface="Arial"/>
              <a:cs typeface="Arial"/>
              <a:sym typeface="Arial"/>
            </a:endParaRPr>
          </a:p>
        </p:txBody>
      </p:sp>
      <p:sp>
        <p:nvSpPr>
          <p:cNvPr id="595" name="Google Shape;595;p58"/>
          <p:cNvSpPr txBox="1"/>
          <p:nvPr/>
        </p:nvSpPr>
        <p:spPr>
          <a:xfrm>
            <a:off x="1483462" y="1383174"/>
            <a:ext cx="260520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HC-SR04 Sonar Module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95026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7" name="Picture 6">
            <a:extLst>
              <a:ext uri="{FF2B5EF4-FFF2-40B4-BE49-F238E27FC236}">
                <a16:creationId xmlns:a16="http://schemas.microsoft.com/office/drawing/2014/main" id="{99A313C6-EF74-4472-AFA5-05DDC288AA12}"/>
              </a:ext>
            </a:extLst>
          </p:cNvPr>
          <p:cNvPicPr>
            <a:picLocks noChangeAspect="1"/>
          </p:cNvPicPr>
          <p:nvPr/>
        </p:nvPicPr>
        <p:blipFill>
          <a:blip r:embed="rId3"/>
          <a:stretch>
            <a:fillRect/>
          </a:stretch>
        </p:blipFill>
        <p:spPr>
          <a:xfrm>
            <a:off x="3691156" y="494172"/>
            <a:ext cx="3162650" cy="3164438"/>
          </a:xfrm>
          <a:prstGeom prst="rect">
            <a:avLst/>
          </a:prstGeom>
          <a:ln w="28575">
            <a:solidFill>
              <a:schemeClr val="tx1"/>
            </a:solidFill>
          </a:ln>
        </p:spPr>
      </p:pic>
      <p:sp>
        <p:nvSpPr>
          <p:cNvPr id="621" name="Google Shape;621;p61"/>
          <p:cNvSpPr txBox="1">
            <a:spLocks noGrp="1"/>
          </p:cNvSpPr>
          <p:nvPr>
            <p:ph type="title" idx="4294967295"/>
          </p:nvPr>
        </p:nvSpPr>
        <p:spPr>
          <a:xfrm>
            <a:off x="-1228987" y="0"/>
            <a:ext cx="630936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ACTIVITY 3</a:t>
            </a:r>
            <a:endParaRPr sz="14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4E0AEFF9-E006-4315-A5A9-516C49F2CCE0}"/>
              </a:ext>
            </a:extLst>
          </p:cNvPr>
          <p:cNvPicPr>
            <a:picLocks noChangeAspect="1"/>
          </p:cNvPicPr>
          <p:nvPr/>
        </p:nvPicPr>
        <p:blipFill>
          <a:blip r:embed="rId4"/>
          <a:stretch>
            <a:fillRect/>
          </a:stretch>
        </p:blipFill>
        <p:spPr>
          <a:xfrm>
            <a:off x="124717" y="2571750"/>
            <a:ext cx="3794372" cy="2173718"/>
          </a:xfrm>
          <a:prstGeom prst="rect">
            <a:avLst/>
          </a:prstGeom>
          <a:ln w="28575">
            <a:solidFill>
              <a:schemeClr val="tx1"/>
            </a:solidFill>
          </a:ln>
        </p:spPr>
      </p:pic>
    </p:spTree>
    <p:extLst>
      <p:ext uri="{BB962C8B-B14F-4D97-AF65-F5344CB8AC3E}">
        <p14:creationId xmlns:p14="http://schemas.microsoft.com/office/powerpoint/2010/main" val="96179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66"/>
          <p:cNvPicPr preferRelativeResize="0"/>
          <p:nvPr/>
        </p:nvPicPr>
        <p:blipFill rotWithShape="1">
          <a:blip r:embed="rId3">
            <a:alphaModFix/>
          </a:blip>
          <a:srcRect/>
          <a:stretch/>
        </p:blipFill>
        <p:spPr>
          <a:xfrm>
            <a:off x="2471241" y="1588036"/>
            <a:ext cx="3653333" cy="3379480"/>
          </a:xfrm>
          <a:prstGeom prst="rect">
            <a:avLst/>
          </a:prstGeom>
          <a:noFill/>
          <a:ln>
            <a:noFill/>
          </a:ln>
        </p:spPr>
      </p:pic>
      <p:sp>
        <p:nvSpPr>
          <p:cNvPr id="669" name="Google Shape;669;p66"/>
          <p:cNvSpPr txBox="1">
            <a:spLocks noGrp="1"/>
          </p:cNvSpPr>
          <p:nvPr>
            <p:ph type="title" idx="4294967295"/>
          </p:nvPr>
        </p:nvSpPr>
        <p:spPr>
          <a:xfrm>
            <a:off x="457200" y="84455"/>
            <a:ext cx="627916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OPEN SERIAL MONITOR</a:t>
            </a:r>
            <a:endParaRPr sz="1400" b="0" i="0" u="none" strike="noStrike" cap="none" dirty="0">
              <a:solidFill>
                <a:srgbClr val="000000"/>
              </a:solidFill>
              <a:latin typeface="Arial"/>
              <a:ea typeface="Arial"/>
              <a:cs typeface="Arial"/>
              <a:sym typeface="Arial"/>
            </a:endParaRPr>
          </a:p>
        </p:txBody>
      </p:sp>
      <p:sp>
        <p:nvSpPr>
          <p:cNvPr id="671" name="Google Shape;671;p66"/>
          <p:cNvSpPr txBox="1"/>
          <p:nvPr/>
        </p:nvSpPr>
        <p:spPr>
          <a:xfrm>
            <a:off x="7515400" y="4689713"/>
            <a:ext cx="1509851" cy="369332"/>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Must be 9600</a:t>
            </a:r>
            <a:endParaRPr sz="1400" b="0" i="0" u="none" strike="noStrike" cap="none" dirty="0">
              <a:solidFill>
                <a:srgbClr val="000000"/>
              </a:solidFill>
              <a:latin typeface="Arial"/>
              <a:ea typeface="Arial"/>
              <a:cs typeface="Arial"/>
              <a:sym typeface="Arial"/>
            </a:endParaRPr>
          </a:p>
        </p:txBody>
      </p:sp>
      <p:cxnSp>
        <p:nvCxnSpPr>
          <p:cNvPr id="672" name="Google Shape;672;p66"/>
          <p:cNvCxnSpPr>
            <a:cxnSpLocks/>
            <a:stCxn id="671" idx="1"/>
          </p:cNvCxnSpPr>
          <p:nvPr/>
        </p:nvCxnSpPr>
        <p:spPr>
          <a:xfrm flipH="1" flipV="1">
            <a:off x="6124576" y="4798987"/>
            <a:ext cx="1390824" cy="75392"/>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673" name="Google Shape;673;p66"/>
          <p:cNvSpPr txBox="1"/>
          <p:nvPr/>
        </p:nvSpPr>
        <p:spPr>
          <a:xfrm>
            <a:off x="0" y="941705"/>
            <a:ext cx="3562350"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Arduino reads the distance and sends it to the serial monitor.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1553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7"/>
          <p:cNvSpPr txBox="1">
            <a:spLocks noGrp="1"/>
          </p:cNvSpPr>
          <p:nvPr>
            <p:ph type="title" idx="4294967295"/>
          </p:nvPr>
        </p:nvSpPr>
        <p:spPr>
          <a:xfrm>
            <a:off x="457200" y="61595"/>
            <a:ext cx="6342611"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USING THE HC-SR04</a:t>
            </a:r>
            <a:endParaRPr sz="1400" b="0" i="0" u="none" strike="noStrike" cap="none" dirty="0">
              <a:solidFill>
                <a:srgbClr val="000000"/>
              </a:solidFill>
              <a:latin typeface="Arial"/>
              <a:ea typeface="Arial"/>
              <a:cs typeface="Arial"/>
              <a:sym typeface="Arial"/>
            </a:endParaRPr>
          </a:p>
        </p:txBody>
      </p:sp>
      <p:graphicFrame>
        <p:nvGraphicFramePr>
          <p:cNvPr id="681" name="Google Shape;681;p67"/>
          <p:cNvGraphicFramePr/>
          <p:nvPr>
            <p:extLst>
              <p:ext uri="{D42A27DB-BD31-4B8C-83A1-F6EECF244321}">
                <p14:modId xmlns:p14="http://schemas.microsoft.com/office/powerpoint/2010/main" val="359119504"/>
              </p:ext>
            </p:extLst>
          </p:nvPr>
        </p:nvGraphicFramePr>
        <p:xfrm>
          <a:off x="374073" y="2548140"/>
          <a:ext cx="8280469" cy="2220020"/>
        </p:xfrm>
        <a:graphic>
          <a:graphicData uri="http://schemas.openxmlformats.org/drawingml/2006/table">
            <a:tbl>
              <a:tblPr firstRow="1" bandRow="1">
                <a:noFill/>
              </a:tblPr>
              <a:tblGrid>
                <a:gridCol w="3419963">
                  <a:extLst>
                    <a:ext uri="{9D8B030D-6E8A-4147-A177-3AD203B41FA5}">
                      <a16:colId xmlns:a16="http://schemas.microsoft.com/office/drawing/2014/main" val="20000"/>
                    </a:ext>
                  </a:extLst>
                </a:gridCol>
                <a:gridCol w="4860506">
                  <a:extLst>
                    <a:ext uri="{9D8B030D-6E8A-4147-A177-3AD203B41FA5}">
                      <a16:colId xmlns:a16="http://schemas.microsoft.com/office/drawing/2014/main" val="20001"/>
                    </a:ext>
                  </a:extLst>
                </a:gridCol>
              </a:tblGrid>
              <a:tr h="2286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Sketch action</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HC-SR04</a:t>
                      </a:r>
                      <a:endParaRPr sz="14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Sends 10µs pulse to Trigger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Sends out 8 40KHz pulses &amp; waits for return.</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Listens on Echo pin</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Sends pulse out Echo pin.</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Receives pulse on Echo pin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Duration of pulse tells round trip distance.</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Divides distance in half</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Returns distance to target in cm</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val="10005"/>
                  </a:ext>
                </a:extLst>
              </a:tr>
            </a:tbl>
          </a:graphicData>
        </a:graphic>
      </p:graphicFrame>
      <p:pic>
        <p:nvPicPr>
          <p:cNvPr id="683" name="Google Shape;683;p67" descr="C:\Users\brian_000\Dropbox\Pictures\Electronics\Arduino Sensors\ultrasound sensor.jpg"/>
          <p:cNvPicPr preferRelativeResize="0"/>
          <p:nvPr/>
        </p:nvPicPr>
        <p:blipFill rotWithShape="1">
          <a:blip r:embed="rId3">
            <a:alphaModFix/>
          </a:blip>
          <a:srcRect/>
          <a:stretch/>
        </p:blipFill>
        <p:spPr>
          <a:xfrm>
            <a:off x="1213658" y="791111"/>
            <a:ext cx="4567470" cy="1326717"/>
          </a:xfrm>
          <a:prstGeom prst="rect">
            <a:avLst/>
          </a:prstGeom>
          <a:noFill/>
          <a:ln w="1905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88098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8"/>
          <p:cNvSpPr txBox="1">
            <a:spLocks noGrp="1"/>
          </p:cNvSpPr>
          <p:nvPr>
            <p:ph type="title" idx="4294967295"/>
          </p:nvPr>
        </p:nvSpPr>
        <p:spPr>
          <a:xfrm>
            <a:off x="457200" y="206375"/>
            <a:ext cx="6251171"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dirty="0">
                <a:solidFill>
                  <a:schemeClr val="dk1"/>
                </a:solidFill>
                <a:latin typeface="Calibri"/>
                <a:cs typeface="Calibri"/>
                <a:sym typeface="Calibri"/>
              </a:rPr>
              <a:t>The function tone()</a:t>
            </a:r>
            <a:endParaRPr sz="1400" b="0" i="0" u="none" strike="noStrike" cap="none" dirty="0">
              <a:solidFill>
                <a:srgbClr val="000000"/>
              </a:solidFill>
              <a:latin typeface="Arial"/>
              <a:ea typeface="Arial"/>
              <a:cs typeface="Arial"/>
              <a:sym typeface="Arial"/>
            </a:endParaRPr>
          </a:p>
        </p:txBody>
      </p:sp>
      <p:sp>
        <p:nvSpPr>
          <p:cNvPr id="2" name="TextBox 1"/>
          <p:cNvSpPr txBox="1"/>
          <p:nvPr/>
        </p:nvSpPr>
        <p:spPr>
          <a:xfrm>
            <a:off x="224444" y="1138844"/>
            <a:ext cx="6359236"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Generates a square wave of the specified frequency (and 50% duty cycle) on a pin. </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A duration can be specified, otherwise the wave continues until a call to </a:t>
            </a:r>
            <a:r>
              <a:rPr lang="en-US" sz="1800" b="1" dirty="0" err="1">
                <a:latin typeface="Calibri" panose="020F0502020204030204" pitchFamily="34" charset="0"/>
                <a:cs typeface="Calibri" panose="020F0502020204030204" pitchFamily="34" charset="0"/>
              </a:rPr>
              <a:t>noTone</a:t>
            </a:r>
            <a:r>
              <a:rPr lang="en-US" sz="1800" b="1" dirty="0">
                <a:latin typeface="Calibri" panose="020F0502020204030204" pitchFamily="34" charset="0"/>
                <a:cs typeface="Calibri" panose="020F0502020204030204" pitchFamily="34" charset="0"/>
              </a:rPr>
              <a:t>(pin). </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The pin can be connected to a piezo buzzer or other speaker to play tones.</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Must be a pin that can provide PWM (</a:t>
            </a:r>
            <a:r>
              <a:rPr lang="en-US" sz="1800">
                <a:latin typeface="Calibri" panose="020F0502020204030204" pitchFamily="34" charset="0"/>
                <a:cs typeface="Calibri" panose="020F0502020204030204" pitchFamily="34" charset="0"/>
              </a:rPr>
              <a:t>marked with ~)</a:t>
            </a:r>
            <a:endParaRPr lang="en-US" sz="1800" dirty="0">
              <a:latin typeface="Calibri" panose="020F0502020204030204" pitchFamily="34" charset="0"/>
              <a:cs typeface="Calibri" panose="020F0502020204030204" pitchFamily="34" charset="0"/>
            </a:endParaRPr>
          </a:p>
        </p:txBody>
      </p:sp>
      <p:sp>
        <p:nvSpPr>
          <p:cNvPr id="3" name="TextBox 2"/>
          <p:cNvSpPr txBox="1"/>
          <p:nvPr/>
        </p:nvSpPr>
        <p:spPr>
          <a:xfrm>
            <a:off x="3100648" y="4297681"/>
            <a:ext cx="4395755" cy="461665"/>
          </a:xfrm>
          <a:prstGeom prst="rect">
            <a:avLst/>
          </a:prstGeom>
          <a:noFill/>
        </p:spPr>
        <p:txBody>
          <a:bodyPr wrap="none" rtlCol="0">
            <a:spAutoFit/>
          </a:bodyPr>
          <a:lstStyle/>
          <a:p>
            <a:r>
              <a:rPr lang="en-US" sz="2400" dirty="0"/>
              <a:t>Tone(pin, frequency, duration);</a:t>
            </a:r>
          </a:p>
        </p:txBody>
      </p:sp>
    </p:spTree>
    <p:extLst>
      <p:ext uri="{BB962C8B-B14F-4D97-AF65-F5344CB8AC3E}">
        <p14:creationId xmlns:p14="http://schemas.microsoft.com/office/powerpoint/2010/main" val="3301183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8"/>
          <p:cNvSpPr txBox="1">
            <a:spLocks noGrp="1"/>
          </p:cNvSpPr>
          <p:nvPr>
            <p:ph type="title" idx="4294967295"/>
          </p:nvPr>
        </p:nvSpPr>
        <p:spPr>
          <a:xfrm>
            <a:off x="457200" y="206375"/>
            <a:ext cx="6251171"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SERIAL COMMUNICATION</a:t>
            </a:r>
            <a:endParaRPr sz="1400" b="0" i="0" u="none" strike="noStrike" cap="none" dirty="0">
              <a:solidFill>
                <a:srgbClr val="000000"/>
              </a:solidFill>
              <a:latin typeface="Arial"/>
              <a:ea typeface="Arial"/>
              <a:cs typeface="Arial"/>
              <a:sym typeface="Arial"/>
            </a:endParaRPr>
          </a:p>
        </p:txBody>
      </p:sp>
      <p:sp>
        <p:nvSpPr>
          <p:cNvPr id="690" name="Google Shape;690;p68"/>
          <p:cNvSpPr txBox="1"/>
          <p:nvPr/>
        </p:nvSpPr>
        <p:spPr>
          <a:xfrm>
            <a:off x="126648" y="1169159"/>
            <a:ext cx="673855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1" i="0" u="none" strike="noStrike" cap="none" dirty="0">
                <a:solidFill>
                  <a:schemeClr val="dk1"/>
                </a:solidFill>
                <a:latin typeface="Calibri"/>
                <a:ea typeface="Calibri"/>
                <a:cs typeface="Calibri"/>
                <a:sym typeface="Calibri"/>
              </a:rPr>
              <a:t>Serial</a:t>
            </a:r>
            <a:r>
              <a:rPr lang="en-US" sz="1800" b="0" i="0" u="none" strike="noStrike" cap="none" dirty="0">
                <a:solidFill>
                  <a:schemeClr val="dk1"/>
                </a:solidFill>
                <a:latin typeface="Calibri"/>
                <a:ea typeface="Calibri"/>
                <a:cs typeface="Calibri"/>
                <a:sym typeface="Calibri"/>
              </a:rPr>
              <a:t> Communication is the process of sending data one bit at a time.</a:t>
            </a:r>
            <a:endParaRPr sz="1100" b="0" i="0" u="none" strike="noStrike" cap="none" dirty="0">
              <a:solidFill>
                <a:srgbClr val="000000"/>
              </a:solidFill>
              <a:latin typeface="Arial"/>
              <a:ea typeface="Arial"/>
              <a:cs typeface="Arial"/>
              <a:sym typeface="Arial"/>
            </a:endParaRPr>
          </a:p>
        </p:txBody>
      </p:sp>
      <p:pic>
        <p:nvPicPr>
          <p:cNvPr id="691" name="Google Shape;691;p68" descr="C:\Users\Asus\Dropbox\Pictures\Electronics\Arduino Sensors\USB plug.jpg"/>
          <p:cNvPicPr preferRelativeResize="0"/>
          <p:nvPr/>
        </p:nvPicPr>
        <p:blipFill rotWithShape="1">
          <a:blip r:embed="rId3">
            <a:alphaModFix/>
          </a:blip>
          <a:srcRect/>
          <a:stretch/>
        </p:blipFill>
        <p:spPr>
          <a:xfrm>
            <a:off x="6162328" y="2520586"/>
            <a:ext cx="2586157" cy="2224095"/>
          </a:xfrm>
          <a:prstGeom prst="rect">
            <a:avLst/>
          </a:prstGeom>
          <a:noFill/>
          <a:ln w="19050" cap="flat" cmpd="sng">
            <a:solidFill>
              <a:schemeClr val="dk1"/>
            </a:solidFill>
            <a:prstDash val="solid"/>
            <a:round/>
            <a:headEnd type="none" w="sm" len="sm"/>
            <a:tailEnd type="none" w="sm" len="sm"/>
          </a:ln>
        </p:spPr>
      </p:pic>
      <p:sp>
        <p:nvSpPr>
          <p:cNvPr id="692" name="Google Shape;692;p68"/>
          <p:cNvSpPr txBox="1"/>
          <p:nvPr/>
        </p:nvSpPr>
        <p:spPr>
          <a:xfrm>
            <a:off x="3567858" y="3829664"/>
            <a:ext cx="2586157" cy="92333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Universal Serial Bus (USB)</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is a popular type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of serial interface.</a:t>
            </a:r>
            <a:endParaRPr sz="1400" b="0" i="0" u="none" strike="noStrike" cap="none" dirty="0">
              <a:solidFill>
                <a:srgbClr val="000000"/>
              </a:solidFill>
              <a:latin typeface="Arial"/>
              <a:ea typeface="Arial"/>
              <a:cs typeface="Arial"/>
              <a:sym typeface="Arial"/>
            </a:endParaRPr>
          </a:p>
        </p:txBody>
      </p:sp>
      <p:sp>
        <p:nvSpPr>
          <p:cNvPr id="693" name="Google Shape;693;p68"/>
          <p:cNvSpPr txBox="1"/>
          <p:nvPr/>
        </p:nvSpPr>
        <p:spPr>
          <a:xfrm>
            <a:off x="382384" y="2588723"/>
            <a:ext cx="4745979" cy="156966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Supports two-way communication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Uses as little as two wires</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Signal</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Ground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02278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9"/>
          <p:cNvSpPr txBox="1">
            <a:spLocks noGrp="1"/>
          </p:cNvSpPr>
          <p:nvPr>
            <p:ph type="title" idx="4294967295"/>
          </p:nvPr>
        </p:nvSpPr>
        <p:spPr>
          <a:xfrm>
            <a:off x="457200" y="206375"/>
            <a:ext cx="6373906"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SERIAL COMMUNICATION</a:t>
            </a:r>
            <a:endParaRPr sz="1400" b="0" i="0" u="none" strike="noStrike" cap="none" dirty="0">
              <a:solidFill>
                <a:srgbClr val="000000"/>
              </a:solidFill>
              <a:latin typeface="Arial"/>
              <a:ea typeface="Arial"/>
              <a:cs typeface="Arial"/>
              <a:sym typeface="Arial"/>
            </a:endParaRPr>
          </a:p>
        </p:txBody>
      </p:sp>
      <p:sp>
        <p:nvSpPr>
          <p:cNvPr id="701" name="Google Shape;701;p69"/>
          <p:cNvSpPr/>
          <p:nvPr/>
        </p:nvSpPr>
        <p:spPr>
          <a:xfrm>
            <a:off x="1698171" y="2256390"/>
            <a:ext cx="5501473" cy="14773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a:t>
            </a:r>
            <a:r>
              <a:rPr lang="en-US" sz="1800" b="0" i="0" u="none" strike="noStrike" cap="none" baseline="30000" dirty="0">
                <a:solidFill>
                  <a:schemeClr val="dk1"/>
                </a:solidFill>
                <a:latin typeface="Calibri"/>
                <a:ea typeface="Calibri"/>
                <a:cs typeface="Calibri"/>
                <a:sym typeface="Calibri"/>
              </a:rPr>
              <a:t>2</a:t>
            </a:r>
            <a:r>
              <a:rPr lang="en-US" sz="1800" b="0" i="0" u="none" strike="noStrike" cap="none" dirty="0">
                <a:solidFill>
                  <a:schemeClr val="dk1"/>
                </a:solidFill>
                <a:latin typeface="Calibri"/>
                <a:ea typeface="Calibri"/>
                <a:cs typeface="Calibri"/>
                <a:sym typeface="Calibri"/>
              </a:rPr>
              <a:t>C – Inter-Integrated Circuit (TWI) (</a:t>
            </a:r>
            <a:r>
              <a:rPr lang="en-US" sz="1800" b="0" i="0" u="none" strike="noStrike" cap="none" dirty="0" err="1">
                <a:solidFill>
                  <a:schemeClr val="dk1"/>
                </a:solidFill>
                <a:latin typeface="Calibri"/>
                <a:ea typeface="Calibri"/>
                <a:cs typeface="Calibri"/>
                <a:sym typeface="Calibri"/>
              </a:rPr>
              <a:t>SMBus</a:t>
            </a:r>
            <a:r>
              <a:rPr lang="en-US"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SPI bus – Serial Peripheral Interface bus</a:t>
            </a:r>
            <a:endParaRPr sz="1400" b="0" i="0" u="none" strike="noStrike" cap="none" dirty="0">
              <a:solidFill>
                <a:srgbClr val="000000"/>
              </a:solidFill>
              <a:latin typeface="Arial"/>
              <a:ea typeface="Arial"/>
              <a:cs typeface="Arial"/>
              <a:sym typeface="Arial"/>
            </a:endParaRPr>
          </a:p>
        </p:txBody>
      </p:sp>
      <p:sp>
        <p:nvSpPr>
          <p:cNvPr id="702" name="Google Shape;702;p69"/>
          <p:cNvSpPr txBox="1"/>
          <p:nvPr/>
        </p:nvSpPr>
        <p:spPr>
          <a:xfrm>
            <a:off x="333365" y="1198342"/>
            <a:ext cx="64977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Two popular standards for serial communication: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2341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70"/>
          <p:cNvSpPr txBox="1">
            <a:spLocks noGrp="1"/>
          </p:cNvSpPr>
          <p:nvPr>
            <p:ph type="title" idx="4294967295"/>
          </p:nvPr>
        </p:nvSpPr>
        <p:spPr>
          <a:xfrm>
            <a:off x="0" y="206375"/>
            <a:ext cx="6774873"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3200" b="1" i="0" u="none" strike="noStrike" cap="none" dirty="0">
                <a:solidFill>
                  <a:schemeClr val="dk1"/>
                </a:solidFill>
                <a:latin typeface="Calibri"/>
                <a:ea typeface="Calibri"/>
                <a:cs typeface="Calibri"/>
                <a:sym typeface="Calibri"/>
              </a:rPr>
              <a:t>SERIAL COMMUNICATION SENSORS</a:t>
            </a:r>
            <a:endParaRPr sz="1100" b="0" i="0" u="none" strike="noStrike" cap="none" dirty="0">
              <a:solidFill>
                <a:srgbClr val="000000"/>
              </a:solidFill>
              <a:latin typeface="Arial"/>
              <a:ea typeface="Arial"/>
              <a:cs typeface="Arial"/>
              <a:sym typeface="Arial"/>
            </a:endParaRPr>
          </a:p>
        </p:txBody>
      </p:sp>
      <p:sp>
        <p:nvSpPr>
          <p:cNvPr id="710" name="Google Shape;710;p70"/>
          <p:cNvSpPr txBox="1"/>
          <p:nvPr/>
        </p:nvSpPr>
        <p:spPr>
          <a:xfrm>
            <a:off x="4027516" y="2778091"/>
            <a:ext cx="4904989" cy="18722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ADXL345 chip detects acceleration and sends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information over an I</a:t>
            </a:r>
            <a:r>
              <a:rPr lang="en-US" sz="1800" b="0" i="0" u="none" strike="noStrike" cap="none" baseline="30000" dirty="0">
                <a:solidFill>
                  <a:schemeClr val="dk1"/>
                </a:solidFill>
                <a:latin typeface="Calibri"/>
                <a:ea typeface="Calibri"/>
                <a:cs typeface="Calibri"/>
                <a:sym typeface="Calibri"/>
              </a:rPr>
              <a:t>2</a:t>
            </a:r>
            <a:r>
              <a:rPr lang="en-US" sz="1800" b="0" i="0" u="none" strike="noStrike" cap="none" dirty="0">
                <a:solidFill>
                  <a:schemeClr val="dk1"/>
                </a:solidFill>
                <a:latin typeface="Calibri"/>
                <a:ea typeface="Calibri"/>
                <a:cs typeface="Calibri"/>
                <a:sym typeface="Calibri"/>
              </a:rPr>
              <a:t>C or SPI connection.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We’ll use a breadboard friendly “breakout”</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circuit board and I</a:t>
            </a:r>
            <a:r>
              <a:rPr lang="en-US" sz="1800" b="0" i="0" u="none" strike="noStrike" cap="none" baseline="30000" dirty="0">
                <a:solidFill>
                  <a:schemeClr val="dk1"/>
                </a:solidFill>
                <a:latin typeface="Calibri"/>
                <a:ea typeface="Calibri"/>
                <a:cs typeface="Calibri"/>
                <a:sym typeface="Calibri"/>
              </a:rPr>
              <a:t>2</a:t>
            </a:r>
            <a:r>
              <a:rPr lang="en-US" sz="1800" b="0" i="0" u="none" strike="noStrike" cap="none" dirty="0">
                <a:solidFill>
                  <a:schemeClr val="dk1"/>
                </a:solidFill>
                <a:latin typeface="Calibri"/>
                <a:ea typeface="Calibri"/>
                <a:cs typeface="Calibri"/>
                <a:sym typeface="Calibri"/>
              </a:rPr>
              <a:t>C connections.</a:t>
            </a:r>
            <a:endParaRPr sz="14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3" y="2068464"/>
            <a:ext cx="2827258" cy="2827258"/>
          </a:xfrm>
          <a:prstGeom prst="rect">
            <a:avLst/>
          </a:prstGeom>
          <a:ln w="19050">
            <a:solidFill>
              <a:schemeClr val="tx1"/>
            </a:solidFill>
          </a:ln>
        </p:spPr>
      </p:pic>
      <p:pic>
        <p:nvPicPr>
          <p:cNvPr id="713" name="Google Shape;713;p70"/>
          <p:cNvPicPr preferRelativeResize="0"/>
          <p:nvPr/>
        </p:nvPicPr>
        <p:blipFill rotWithShape="1">
          <a:blip r:embed="rId4">
            <a:alphaModFix/>
          </a:blip>
          <a:srcRect/>
          <a:stretch/>
        </p:blipFill>
        <p:spPr>
          <a:xfrm>
            <a:off x="265069" y="961575"/>
            <a:ext cx="1646858" cy="1473950"/>
          </a:xfrm>
          <a:prstGeom prst="rect">
            <a:avLst/>
          </a:prstGeom>
          <a:noFill/>
          <a:ln w="1905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740693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71"/>
          <p:cNvSpPr txBox="1">
            <a:spLocks noGrp="1"/>
          </p:cNvSpPr>
          <p:nvPr>
            <p:ph type="title" idx="4294967295"/>
          </p:nvPr>
        </p:nvSpPr>
        <p:spPr>
          <a:xfrm>
            <a:off x="457200" y="206375"/>
            <a:ext cx="6267796"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ACTIVITY 4</a:t>
            </a:r>
            <a:endParaRPr sz="1400" b="0" i="0" u="none" strike="noStrike" cap="none" dirty="0">
              <a:solidFill>
                <a:srgbClr val="000000"/>
              </a:solidFill>
              <a:latin typeface="Arial"/>
              <a:ea typeface="Arial"/>
              <a:cs typeface="Arial"/>
              <a:sym typeface="Arial"/>
            </a:endParaRPr>
          </a:p>
        </p:txBody>
      </p:sp>
      <p:sp>
        <p:nvSpPr>
          <p:cNvPr id="719" name="Google Shape;719;p71"/>
          <p:cNvSpPr txBox="1"/>
          <p:nvPr/>
        </p:nvSpPr>
        <p:spPr>
          <a:xfrm>
            <a:off x="944550" y="3933818"/>
            <a:ext cx="72659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Read information from ADXL 345 accelerometer using 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I</a:t>
            </a:r>
            <a:r>
              <a:rPr lang="en-US" sz="2400" b="1" i="0" u="none" strike="noStrike" cap="none" baseline="30000">
                <a:solidFill>
                  <a:schemeClr val="dk1"/>
                </a:solidFill>
                <a:latin typeface="Calibri"/>
                <a:ea typeface="Calibri"/>
                <a:cs typeface="Calibri"/>
                <a:sym typeface="Calibri"/>
              </a:rPr>
              <a:t>2</a:t>
            </a:r>
            <a:r>
              <a:rPr lang="en-US" sz="2400" b="1" i="0" u="none" strike="noStrike" cap="none">
                <a:solidFill>
                  <a:schemeClr val="dk1"/>
                </a:solidFill>
                <a:latin typeface="Calibri"/>
                <a:ea typeface="Calibri"/>
                <a:cs typeface="Calibri"/>
                <a:sym typeface="Calibri"/>
              </a:rPr>
              <a:t>C </a:t>
            </a:r>
            <a:r>
              <a:rPr lang="en-US" sz="2400" b="0" i="0" u="none" strike="noStrike" cap="none">
                <a:solidFill>
                  <a:schemeClr val="dk1"/>
                </a:solidFill>
                <a:latin typeface="Calibri"/>
                <a:ea typeface="Calibri"/>
                <a:cs typeface="Calibri"/>
                <a:sym typeface="Calibri"/>
              </a:rPr>
              <a:t>serial connection and display it on the serial monitor.</a:t>
            </a:r>
            <a:endParaRPr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041" y="953705"/>
            <a:ext cx="2980113" cy="2980113"/>
          </a:xfrm>
          <a:prstGeom prst="rect">
            <a:avLst/>
          </a:prstGeom>
          <a:ln w="19050">
            <a:solidFill>
              <a:schemeClr val="tx1"/>
            </a:solidFill>
          </a:ln>
        </p:spPr>
      </p:pic>
    </p:spTree>
    <p:extLst>
      <p:ext uri="{BB962C8B-B14F-4D97-AF65-F5344CB8AC3E}">
        <p14:creationId xmlns:p14="http://schemas.microsoft.com/office/powerpoint/2010/main" val="3880847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5"/>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ACTIVITY 4</a:t>
            </a:r>
            <a:endParaRPr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541" y="2346750"/>
            <a:ext cx="2996190" cy="2694437"/>
          </a:xfrm>
          <a:prstGeom prst="rect">
            <a:avLst/>
          </a:prstGeom>
          <a:ln w="19050">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8" y="1147707"/>
            <a:ext cx="4369317" cy="3180594"/>
          </a:xfrm>
          <a:prstGeom prst="rect">
            <a:avLst/>
          </a:prstGeom>
          <a:ln w="19050">
            <a:solidFill>
              <a:schemeClr val="tx1"/>
            </a:solidFill>
          </a:ln>
        </p:spPr>
      </p:pic>
    </p:spTree>
    <p:extLst>
      <p:ext uri="{BB962C8B-B14F-4D97-AF65-F5344CB8AC3E}">
        <p14:creationId xmlns:p14="http://schemas.microsoft.com/office/powerpoint/2010/main" val="169877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idx="4294967295"/>
          </p:nvPr>
        </p:nvSpPr>
        <p:spPr>
          <a:xfrm>
            <a:off x="0" y="94863"/>
            <a:ext cx="6911788"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3600" b="1" i="0" u="none" strike="noStrike" cap="none" dirty="0">
                <a:solidFill>
                  <a:schemeClr val="dk1"/>
                </a:solidFill>
                <a:latin typeface="Calibri"/>
                <a:ea typeface="Calibri"/>
                <a:cs typeface="Calibri"/>
                <a:sym typeface="Calibri"/>
              </a:rPr>
              <a:t>How Sensors Provide Information</a:t>
            </a:r>
            <a:endParaRPr sz="1200" b="0" i="0" u="none" strike="noStrike" cap="none" dirty="0">
              <a:solidFill>
                <a:srgbClr val="000000"/>
              </a:solidFill>
              <a:latin typeface="Arial"/>
              <a:ea typeface="Arial"/>
              <a:cs typeface="Arial"/>
              <a:sym typeface="Arial"/>
            </a:endParaRPr>
          </a:p>
        </p:txBody>
      </p:sp>
      <p:sp>
        <p:nvSpPr>
          <p:cNvPr id="172" name="Google Shape;172;p20"/>
          <p:cNvSpPr txBox="1"/>
          <p:nvPr/>
        </p:nvSpPr>
        <p:spPr>
          <a:xfrm>
            <a:off x="457200" y="4013782"/>
            <a:ext cx="8174417" cy="769441"/>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Sensors allow an Arduino to gather information from its surroundings,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 log certain events, and intelligently respond to various conditions.</a:t>
            </a:r>
            <a:endParaRPr sz="1400" b="0" i="0" u="none" strike="noStrike" cap="none">
              <a:solidFill>
                <a:srgbClr val="000000"/>
              </a:solidFill>
              <a:latin typeface="Arial"/>
              <a:ea typeface="Arial"/>
              <a:cs typeface="Arial"/>
              <a:sym typeface="Arial"/>
            </a:endParaRPr>
          </a:p>
        </p:txBody>
      </p:sp>
      <p:pic>
        <p:nvPicPr>
          <p:cNvPr id="173" name="Google Shape;173;p20" descr="C:\Users\brian_000\Dropbox\Pictures\Electronics\photocells.JPG"/>
          <p:cNvPicPr preferRelativeResize="0"/>
          <p:nvPr/>
        </p:nvPicPr>
        <p:blipFill rotWithShape="1">
          <a:blip r:embed="rId3">
            <a:alphaModFix/>
          </a:blip>
          <a:srcRect/>
          <a:stretch/>
        </p:blipFill>
        <p:spPr>
          <a:xfrm>
            <a:off x="676643" y="1126869"/>
            <a:ext cx="1068638" cy="1007862"/>
          </a:xfrm>
          <a:prstGeom prst="rect">
            <a:avLst/>
          </a:prstGeom>
          <a:noFill/>
          <a:ln w="19050" cap="flat" cmpd="sng">
            <a:solidFill>
              <a:schemeClr val="dk1"/>
            </a:solidFill>
            <a:prstDash val="solid"/>
            <a:round/>
            <a:headEnd type="none" w="sm" len="sm"/>
            <a:tailEnd type="none" w="sm" len="sm"/>
          </a:ln>
        </p:spPr>
      </p:pic>
      <p:pic>
        <p:nvPicPr>
          <p:cNvPr id="174" name="Google Shape;174;p20" descr="C:\Users\brian_000\Dropbox\Pictures\Electronics\Arduino Sensors\tmp-36.jpg"/>
          <p:cNvPicPr preferRelativeResize="0"/>
          <p:nvPr/>
        </p:nvPicPr>
        <p:blipFill rotWithShape="1">
          <a:blip r:embed="rId4">
            <a:alphaModFix/>
          </a:blip>
          <a:srcRect/>
          <a:stretch/>
        </p:blipFill>
        <p:spPr>
          <a:xfrm>
            <a:off x="7689609" y="2450461"/>
            <a:ext cx="1017969" cy="1017969"/>
          </a:xfrm>
          <a:prstGeom prst="rect">
            <a:avLst/>
          </a:prstGeom>
          <a:noFill/>
          <a:ln w="19050" cap="flat" cmpd="sng">
            <a:solidFill>
              <a:schemeClr val="dk1"/>
            </a:solidFill>
            <a:prstDash val="solid"/>
            <a:round/>
            <a:headEnd type="none" w="sm" len="sm"/>
            <a:tailEnd type="none" w="sm" len="sm"/>
          </a:ln>
        </p:spPr>
      </p:pic>
      <p:sp>
        <p:nvSpPr>
          <p:cNvPr id="175" name="Google Shape;175;p20"/>
          <p:cNvSpPr txBox="1"/>
          <p:nvPr/>
        </p:nvSpPr>
        <p:spPr>
          <a:xfrm>
            <a:off x="2132445" y="1263825"/>
            <a:ext cx="6066148" cy="3847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a:ea typeface="Calibri"/>
                <a:cs typeface="Calibri"/>
                <a:sym typeface="Calibri"/>
              </a:rPr>
              <a:t>LDR provides analog </a:t>
            </a:r>
            <a:r>
              <a:rPr lang="en-US" sz="1900" b="1" dirty="0">
                <a:solidFill>
                  <a:schemeClr val="dk1"/>
                </a:solidFill>
                <a:latin typeface="Calibri"/>
                <a:ea typeface="Calibri"/>
                <a:cs typeface="Calibri"/>
                <a:sym typeface="Calibri"/>
              </a:rPr>
              <a:t>r</a:t>
            </a:r>
            <a:r>
              <a:rPr lang="en-US" sz="1900" b="1" i="0" u="none" strike="noStrike" cap="none" dirty="0">
                <a:solidFill>
                  <a:schemeClr val="dk1"/>
                </a:solidFill>
                <a:latin typeface="Calibri"/>
                <a:ea typeface="Calibri"/>
                <a:cs typeface="Calibri"/>
                <a:sym typeface="Calibri"/>
              </a:rPr>
              <a:t>esistance</a:t>
            </a:r>
            <a:br>
              <a:rPr lang="en-US" sz="1900" dirty="0">
                <a:solidFill>
                  <a:schemeClr val="dk1"/>
                </a:solidFill>
                <a:latin typeface="Calibri"/>
                <a:ea typeface="Calibri"/>
                <a:cs typeface="Calibri"/>
                <a:sym typeface="Calibri"/>
              </a:rPr>
            </a:br>
            <a:r>
              <a:rPr lang="en-US" sz="1900" b="0" i="0" u="none" strike="noStrike" cap="none" dirty="0">
                <a:solidFill>
                  <a:schemeClr val="dk1"/>
                </a:solidFill>
                <a:latin typeface="Calibri"/>
                <a:ea typeface="Calibri"/>
                <a:cs typeface="Calibri"/>
                <a:sym typeface="Calibri"/>
              </a:rPr>
              <a:t>Resistance changes based on the input.</a:t>
            </a:r>
            <a:br>
              <a:rPr lang="en-US" sz="1900" b="0" i="0" u="none" strike="noStrike" cap="none" dirty="0">
                <a:solidFill>
                  <a:schemeClr val="dk1"/>
                </a:solidFill>
                <a:latin typeface="Calibri"/>
                <a:ea typeface="Calibri"/>
                <a:cs typeface="Calibri"/>
                <a:sym typeface="Calibri"/>
              </a:rPr>
            </a:br>
            <a:r>
              <a:rPr lang="en-US" sz="1900" b="0" i="0" u="none" strike="noStrike" cap="none" dirty="0">
                <a:solidFill>
                  <a:schemeClr val="dk1"/>
                </a:solidFill>
                <a:latin typeface="Calibri"/>
                <a:ea typeface="Calibri"/>
                <a:cs typeface="Calibri"/>
                <a:sym typeface="Calibri"/>
              </a:rPr>
              <a:t>We can use this to vary the voltage into an</a:t>
            </a:r>
            <a:br>
              <a:rPr lang="en-US" sz="1900" b="0" i="0" u="none" strike="noStrike" cap="none" dirty="0">
                <a:solidFill>
                  <a:schemeClr val="dk1"/>
                </a:solidFill>
                <a:latin typeface="Calibri"/>
                <a:ea typeface="Calibri"/>
                <a:cs typeface="Calibri"/>
                <a:sym typeface="Calibri"/>
              </a:rPr>
            </a:br>
            <a:r>
              <a:rPr lang="en-US" sz="1900" b="0" i="0" u="none" strike="noStrike" cap="none" dirty="0">
                <a:solidFill>
                  <a:schemeClr val="dk1"/>
                </a:solidFill>
                <a:latin typeface="Calibri"/>
                <a:ea typeface="Calibri"/>
                <a:cs typeface="Calibri"/>
                <a:sym typeface="Calibri"/>
              </a:rPr>
              <a:t>analog input.</a:t>
            </a:r>
            <a:endParaRPr sz="1400" b="0" i="0" u="none" strike="noStrike" cap="none" dirty="0">
              <a:solidFill>
                <a:srgbClr val="000000"/>
              </a:solidFill>
              <a:latin typeface="Arial"/>
              <a:ea typeface="Arial"/>
              <a:cs typeface="Arial"/>
              <a:sym typeface="Arial"/>
            </a:endParaRPr>
          </a:p>
        </p:txBody>
      </p:sp>
      <p:sp>
        <p:nvSpPr>
          <p:cNvPr id="176" name="Google Shape;176;p20"/>
          <p:cNvSpPr txBox="1"/>
          <p:nvPr/>
        </p:nvSpPr>
        <p:spPr>
          <a:xfrm>
            <a:off x="267211" y="2896624"/>
            <a:ext cx="7134132" cy="3847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a:ea typeface="Calibri"/>
                <a:cs typeface="Calibri"/>
                <a:sym typeface="Calibri"/>
              </a:rPr>
              <a:t>TMP 36 provides analog </a:t>
            </a:r>
            <a:r>
              <a:rPr lang="en-US" sz="1900" b="1" dirty="0">
                <a:solidFill>
                  <a:schemeClr val="dk1"/>
                </a:solidFill>
                <a:latin typeface="Calibri"/>
                <a:ea typeface="Calibri"/>
                <a:cs typeface="Calibri"/>
                <a:sym typeface="Calibri"/>
              </a:rPr>
              <a:t>v</a:t>
            </a:r>
            <a:r>
              <a:rPr lang="en-US" sz="1900" b="1" i="0" u="none" strike="noStrike" cap="none" dirty="0">
                <a:solidFill>
                  <a:schemeClr val="dk1"/>
                </a:solidFill>
                <a:latin typeface="Calibri"/>
                <a:ea typeface="Calibri"/>
                <a:cs typeface="Calibri"/>
                <a:sym typeface="Calibri"/>
              </a:rPr>
              <a:t>oltage</a:t>
            </a:r>
            <a:endParaRPr lang="en-US" sz="19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chemeClr val="dk1"/>
                </a:solidFill>
                <a:latin typeface="Calibri"/>
                <a:ea typeface="Calibri"/>
                <a:cs typeface="Calibri"/>
                <a:sym typeface="Calibri"/>
              </a:rPr>
              <a:t>Voltage varies between 0V and </a:t>
            </a:r>
            <a:r>
              <a:rPr lang="en-US" sz="1900" b="0" i="0" u="none" strike="noStrike" cap="none" dirty="0" err="1">
                <a:solidFill>
                  <a:schemeClr val="dk1"/>
                </a:solidFill>
                <a:latin typeface="Calibri"/>
                <a:ea typeface="Calibri"/>
                <a:cs typeface="Calibri"/>
                <a:sym typeface="Calibri"/>
              </a:rPr>
              <a:t>V</a:t>
            </a:r>
            <a:r>
              <a:rPr lang="en-US" sz="1900" b="0" i="0" u="none" strike="noStrike" cap="none" baseline="-25000" dirty="0" err="1">
                <a:solidFill>
                  <a:schemeClr val="dk1"/>
                </a:solidFill>
                <a:latin typeface="Calibri"/>
                <a:ea typeface="Calibri"/>
                <a:cs typeface="Calibri"/>
                <a:sym typeface="Calibri"/>
              </a:rPr>
              <a:t>supply</a:t>
            </a:r>
            <a:r>
              <a:rPr lang="en-US" sz="1900" b="0" i="0" u="none" strike="noStrike" cap="none" dirty="0">
                <a:solidFill>
                  <a:schemeClr val="dk1"/>
                </a:solidFill>
                <a:latin typeface="Calibri"/>
                <a:ea typeface="Calibri"/>
                <a:cs typeface="Calibri"/>
                <a:sym typeface="Calibri"/>
              </a:rPr>
              <a:t> …. based on input</a:t>
            </a:r>
            <a:endParaRPr sz="1400" b="0" i="0" u="none" strike="noStrike" cap="none" dirty="0">
              <a:solidFill>
                <a:srgbClr val="000000"/>
              </a:solidFill>
              <a:latin typeface="Arial"/>
              <a:ea typeface="Arial"/>
              <a:cs typeface="Arial"/>
              <a:sym typeface="Arial"/>
            </a:endParaRPr>
          </a:p>
        </p:txBody>
      </p:sp>
      <p:sp>
        <p:nvSpPr>
          <p:cNvPr id="177" name="Google Shape;177;p20"/>
          <p:cNvSpPr txBox="1"/>
          <p:nvPr/>
        </p:nvSpPr>
        <p:spPr>
          <a:xfrm>
            <a:off x="676643" y="2134731"/>
            <a:ext cx="1068638" cy="369332"/>
          </a:xfrm>
          <a:prstGeom prst="rect">
            <a:avLst/>
          </a:prstGeom>
          <a:noFill/>
          <a:ln w="19050" cap="flat" cmpd="sng">
            <a:solidFill>
              <a:schemeClr val="bg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Light</a:t>
            </a:r>
            <a:endParaRPr sz="1400" b="0" i="0" u="none" strike="noStrike" cap="none">
              <a:solidFill>
                <a:srgbClr val="000000"/>
              </a:solidFill>
              <a:latin typeface="Arial"/>
              <a:ea typeface="Arial"/>
              <a:cs typeface="Arial"/>
              <a:sym typeface="Arial"/>
            </a:endParaRPr>
          </a:p>
        </p:txBody>
      </p:sp>
      <p:sp>
        <p:nvSpPr>
          <p:cNvPr id="178" name="Google Shape;178;p20"/>
          <p:cNvSpPr txBox="1"/>
          <p:nvPr/>
        </p:nvSpPr>
        <p:spPr>
          <a:xfrm>
            <a:off x="7452822" y="3491270"/>
            <a:ext cx="1491542" cy="369332"/>
          </a:xfrm>
          <a:prstGeom prst="rect">
            <a:avLst/>
          </a:prstGeom>
          <a:noFill/>
          <a:ln w="19050" cap="flat" cmpd="sng">
            <a:solidFill>
              <a:schemeClr val="bg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67629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7"/>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LIBRARIES</a:t>
            </a:r>
            <a:endParaRPr sz="1400" b="0" i="0" u="none" strike="noStrike" cap="none">
              <a:solidFill>
                <a:srgbClr val="000000"/>
              </a:solidFill>
              <a:latin typeface="Arial"/>
              <a:ea typeface="Arial"/>
              <a:cs typeface="Arial"/>
              <a:sym typeface="Arial"/>
            </a:endParaRPr>
          </a:p>
        </p:txBody>
      </p:sp>
      <p:sp>
        <p:nvSpPr>
          <p:cNvPr id="772" name="Google Shape;772;p77"/>
          <p:cNvSpPr txBox="1"/>
          <p:nvPr/>
        </p:nvSpPr>
        <p:spPr>
          <a:xfrm>
            <a:off x="141698" y="1201741"/>
            <a:ext cx="7564199"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lang="en-US"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Function</a:t>
            </a:r>
            <a:r>
              <a:rPr lang="en-US" sz="1800" b="0" i="0" u="none" strike="noStrike" cap="none" dirty="0">
                <a:solidFill>
                  <a:schemeClr val="dk1"/>
                </a:solidFill>
                <a:latin typeface="Calibri"/>
                <a:ea typeface="Calibri"/>
                <a:cs typeface="Calibri"/>
                <a:sym typeface="Calibri"/>
              </a:rPr>
              <a:t> - A body of code designed to perform a specific task.</a:t>
            </a: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Library</a:t>
            </a:r>
            <a:r>
              <a:rPr lang="en-US" sz="1800" b="0" i="0" u="none" strike="noStrike" cap="none" dirty="0">
                <a:solidFill>
                  <a:schemeClr val="dk1"/>
                </a:solidFill>
                <a:latin typeface="Calibri"/>
                <a:ea typeface="Calibri"/>
                <a:cs typeface="Calibri"/>
                <a:sym typeface="Calibri"/>
              </a:rPr>
              <a:t> - A group of functions that have been precompiled into a library file.</a:t>
            </a:r>
            <a:endParaRPr sz="1400" b="0" i="0" u="none" strike="noStrike" cap="none" dirty="0">
              <a:solidFill>
                <a:srgbClr val="000000"/>
              </a:solidFill>
              <a:latin typeface="Arial"/>
              <a:ea typeface="Arial"/>
              <a:cs typeface="Arial"/>
              <a:sym typeface="Arial"/>
            </a:endParaRPr>
          </a:p>
        </p:txBody>
      </p:sp>
      <p:sp>
        <p:nvSpPr>
          <p:cNvPr id="773" name="Google Shape;773;p77"/>
          <p:cNvSpPr txBox="1"/>
          <p:nvPr/>
        </p:nvSpPr>
        <p:spPr>
          <a:xfrm>
            <a:off x="764337" y="3395762"/>
            <a:ext cx="5906682"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We can use libraries to add new capabilities to our programs.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(i.e. we can add a library to support  the ADXL345)</a:t>
            </a:r>
            <a:endParaRPr sz="1400" b="0" i="0" u="none" strike="noStrike" cap="none" dirty="0">
              <a:solidFill>
                <a:srgbClr val="000000"/>
              </a:solidFill>
              <a:latin typeface="Arial"/>
              <a:ea typeface="Arial"/>
              <a:cs typeface="Arial"/>
              <a:sym typeface="Arial"/>
            </a:endParaRPr>
          </a:p>
        </p:txBody>
      </p:sp>
      <p:pic>
        <p:nvPicPr>
          <p:cNvPr id="775" name="Google Shape;775;p77"/>
          <p:cNvPicPr preferRelativeResize="0"/>
          <p:nvPr/>
        </p:nvPicPr>
        <p:blipFill rotWithShape="1">
          <a:blip r:embed="rId3">
            <a:alphaModFix/>
          </a:blip>
          <a:srcRect/>
          <a:stretch/>
        </p:blipFill>
        <p:spPr>
          <a:xfrm>
            <a:off x="7072772" y="3188263"/>
            <a:ext cx="1898020" cy="1472864"/>
          </a:xfrm>
          <a:prstGeom prst="rect">
            <a:avLst/>
          </a:prstGeom>
          <a:noFill/>
          <a:ln>
            <a:noFill/>
          </a:ln>
        </p:spPr>
      </p:pic>
    </p:spTree>
    <p:extLst>
      <p:ext uri="{BB962C8B-B14F-4D97-AF65-F5344CB8AC3E}">
        <p14:creationId xmlns:p14="http://schemas.microsoft.com/office/powerpoint/2010/main" val="291714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Google Shape;819;p81"/>
          <p:cNvPicPr preferRelativeResize="0"/>
          <p:nvPr/>
        </p:nvPicPr>
        <p:blipFill rotWithShape="1">
          <a:blip r:embed="rId3">
            <a:alphaModFix/>
          </a:blip>
          <a:srcRect/>
          <a:stretch/>
        </p:blipFill>
        <p:spPr>
          <a:xfrm>
            <a:off x="3293648" y="1320324"/>
            <a:ext cx="2556703" cy="3544213"/>
          </a:xfrm>
          <a:prstGeom prst="rect">
            <a:avLst/>
          </a:prstGeom>
          <a:noFill/>
          <a:ln>
            <a:noFill/>
          </a:ln>
        </p:spPr>
      </p:pic>
      <p:sp>
        <p:nvSpPr>
          <p:cNvPr id="820" name="Google Shape;820;p81"/>
          <p:cNvSpPr txBox="1">
            <a:spLocks noGrp="1"/>
          </p:cNvSpPr>
          <p:nvPr>
            <p:ph type="title" idx="4294967295"/>
          </p:nvPr>
        </p:nvSpPr>
        <p:spPr>
          <a:xfrm>
            <a:off x="457200" y="53975"/>
            <a:ext cx="6220437"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OPEN SERIAL MONITOR</a:t>
            </a:r>
            <a:endParaRPr sz="1400" b="0" i="0" u="none" strike="noStrike" cap="none" dirty="0">
              <a:solidFill>
                <a:srgbClr val="000000"/>
              </a:solidFill>
              <a:latin typeface="Arial"/>
              <a:ea typeface="Arial"/>
              <a:cs typeface="Arial"/>
              <a:sym typeface="Arial"/>
            </a:endParaRPr>
          </a:p>
        </p:txBody>
      </p:sp>
      <p:sp>
        <p:nvSpPr>
          <p:cNvPr id="822" name="Google Shape;822;p81"/>
          <p:cNvSpPr txBox="1"/>
          <p:nvPr/>
        </p:nvSpPr>
        <p:spPr>
          <a:xfrm>
            <a:off x="7207869" y="4030543"/>
            <a:ext cx="1478931" cy="369332"/>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Must be 9600</a:t>
            </a:r>
            <a:endParaRPr sz="1400" b="0" i="0" u="none" strike="noStrike" cap="none" dirty="0">
              <a:solidFill>
                <a:srgbClr val="000000"/>
              </a:solidFill>
              <a:latin typeface="Arial"/>
              <a:ea typeface="Arial"/>
              <a:cs typeface="Arial"/>
              <a:sym typeface="Arial"/>
            </a:endParaRPr>
          </a:p>
        </p:txBody>
      </p:sp>
      <p:cxnSp>
        <p:nvCxnSpPr>
          <p:cNvPr id="823" name="Google Shape;823;p81"/>
          <p:cNvCxnSpPr>
            <a:cxnSpLocks/>
            <a:stCxn id="822" idx="1"/>
          </p:cNvCxnSpPr>
          <p:nvPr/>
        </p:nvCxnSpPr>
        <p:spPr>
          <a:xfrm flipH="1">
            <a:off x="5902163" y="4215209"/>
            <a:ext cx="1305706" cy="514178"/>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824" name="Google Shape;824;p81"/>
          <p:cNvSpPr txBox="1"/>
          <p:nvPr/>
        </p:nvSpPr>
        <p:spPr>
          <a:xfrm>
            <a:off x="130029" y="673993"/>
            <a:ext cx="3562350"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Arduino reads X, Y &amp; Z acceleration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and sends it out the serial port.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83800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82"/>
          <p:cNvSpPr txBox="1">
            <a:spLocks noGrp="1"/>
          </p:cNvSpPr>
          <p:nvPr>
            <p:ph type="title" idx="4294967295"/>
          </p:nvPr>
        </p:nvSpPr>
        <p:spPr>
          <a:xfrm>
            <a:off x="457200" y="206375"/>
            <a:ext cx="6226233"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ADXL345 ACCELEROMETER</a:t>
            </a:r>
            <a:endParaRPr sz="1400" b="0" i="0" u="none" strike="noStrike" cap="none" dirty="0">
              <a:solidFill>
                <a:srgbClr val="000000"/>
              </a:solidFill>
              <a:latin typeface="Arial"/>
              <a:ea typeface="Arial"/>
              <a:cs typeface="Arial"/>
              <a:sym typeface="Arial"/>
            </a:endParaRPr>
          </a:p>
        </p:txBody>
      </p:sp>
      <p:sp>
        <p:nvSpPr>
          <p:cNvPr id="831" name="Google Shape;831;p82"/>
          <p:cNvSpPr txBox="1">
            <a:spLocks noGrp="1"/>
          </p:cNvSpPr>
          <p:nvPr>
            <p:ph type="body" idx="4294967295"/>
          </p:nvPr>
        </p:nvSpPr>
        <p:spPr>
          <a:xfrm>
            <a:off x="457200" y="1200151"/>
            <a:ext cx="8229600" cy="33940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Measures up to ±16 g in X, Y &amp; Z axis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Communicates through SPI or I</a:t>
            </a:r>
            <a:r>
              <a:rPr lang="en-US" sz="1800" b="0" i="0" u="none" strike="noStrike" cap="none" baseline="30000" dirty="0">
                <a:solidFill>
                  <a:schemeClr val="dk1"/>
                </a:solidFill>
                <a:latin typeface="Calibri"/>
                <a:ea typeface="Calibri"/>
                <a:cs typeface="Calibri"/>
                <a:sym typeface="Calibri"/>
              </a:rPr>
              <a:t>2</a:t>
            </a:r>
            <a:r>
              <a:rPr lang="en-US" sz="1800" b="0" i="0" u="none" strike="noStrike" cap="none" dirty="0">
                <a:solidFill>
                  <a:schemeClr val="dk1"/>
                </a:solidFill>
                <a:latin typeface="Calibri"/>
                <a:ea typeface="Calibri"/>
                <a:cs typeface="Calibri"/>
                <a:sym typeface="Calibri"/>
              </a:rPr>
              <a:t>C (we’ll use I</a:t>
            </a:r>
            <a:r>
              <a:rPr lang="en-US" sz="1800" b="0" i="0" u="none" strike="noStrike" cap="none" baseline="30000" dirty="0">
                <a:solidFill>
                  <a:schemeClr val="dk1"/>
                </a:solidFill>
                <a:latin typeface="Calibri"/>
                <a:ea typeface="Calibri"/>
                <a:cs typeface="Calibri"/>
                <a:sym typeface="Calibri"/>
              </a:rPr>
              <a:t>2</a:t>
            </a:r>
            <a:r>
              <a:rPr lang="en-US" sz="1800" b="0" i="0" u="none" strike="noStrike" cap="none" dirty="0">
                <a:solidFill>
                  <a:schemeClr val="dk1"/>
                </a:solidFill>
                <a:latin typeface="Calibri"/>
                <a:ea typeface="Calibri"/>
                <a:cs typeface="Calibri"/>
                <a:sym typeface="Calibri"/>
              </a:rPr>
              <a:t>C)</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Useful for tilt-sensing, acceleration or shock</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Detects single or double taps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Detects free-fall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Magnetometer (compass)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832" name="Google Shape;832;p82" descr="C:\Users\Asus\Dropbox\Pictures\Electronics\Arduino Sensors\Drones.jpg"/>
          <p:cNvPicPr preferRelativeResize="0"/>
          <p:nvPr/>
        </p:nvPicPr>
        <p:blipFill rotWithShape="1">
          <a:blip r:embed="rId3">
            <a:alphaModFix/>
          </a:blip>
          <a:srcRect/>
          <a:stretch/>
        </p:blipFill>
        <p:spPr>
          <a:xfrm>
            <a:off x="4056824" y="2832320"/>
            <a:ext cx="2454732" cy="1440109"/>
          </a:xfrm>
          <a:prstGeom prst="rect">
            <a:avLst/>
          </a:prstGeom>
          <a:noFill/>
          <a:ln w="19050" cap="flat" cmpd="sng">
            <a:solidFill>
              <a:schemeClr val="dk1"/>
            </a:solidFill>
            <a:prstDash val="solid"/>
            <a:round/>
            <a:headEnd type="none" w="sm" len="sm"/>
            <a:tailEnd type="none" w="sm" len="sm"/>
          </a:ln>
        </p:spPr>
      </p:pic>
      <p:sp>
        <p:nvSpPr>
          <p:cNvPr id="833" name="Google Shape;833;p82"/>
          <p:cNvSpPr txBox="1"/>
          <p:nvPr/>
        </p:nvSpPr>
        <p:spPr>
          <a:xfrm>
            <a:off x="2236321" y="4409560"/>
            <a:ext cx="623434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Accelerometers are an integral part of drones and some robots.</a:t>
            </a:r>
            <a:endParaRPr sz="14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668" y="2647861"/>
            <a:ext cx="1359132" cy="1359132"/>
          </a:xfrm>
          <a:prstGeom prst="rect">
            <a:avLst/>
          </a:prstGeom>
          <a:ln w="19050">
            <a:solidFill>
              <a:schemeClr val="tx1"/>
            </a:solidFill>
          </a:ln>
        </p:spPr>
      </p:pic>
    </p:spTree>
    <p:extLst>
      <p:ext uri="{BB962C8B-B14F-4D97-AF65-F5344CB8AC3E}">
        <p14:creationId xmlns:p14="http://schemas.microsoft.com/office/powerpoint/2010/main" val="4255429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83"/>
          <p:cNvSpPr txBox="1">
            <a:spLocks noGrp="1"/>
          </p:cNvSpPr>
          <p:nvPr>
            <p:ph type="title" idx="4294967295"/>
          </p:nvPr>
        </p:nvSpPr>
        <p:spPr>
          <a:xfrm>
            <a:off x="274320" y="206375"/>
            <a:ext cx="6417425"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I</a:t>
            </a:r>
            <a:r>
              <a:rPr lang="en-US" sz="4000" b="1" i="0" u="none" strike="noStrike" cap="none" baseline="30000" dirty="0">
                <a:solidFill>
                  <a:schemeClr val="dk1"/>
                </a:solidFill>
                <a:latin typeface="Calibri"/>
                <a:ea typeface="Calibri"/>
                <a:cs typeface="Calibri"/>
                <a:sym typeface="Calibri"/>
              </a:rPr>
              <a:t>2</a:t>
            </a:r>
            <a:r>
              <a:rPr lang="en-US" sz="4000" b="1" i="0" u="none" strike="noStrike" cap="none" dirty="0">
                <a:solidFill>
                  <a:schemeClr val="dk1"/>
                </a:solidFill>
                <a:latin typeface="Calibri"/>
                <a:ea typeface="Calibri"/>
                <a:cs typeface="Calibri"/>
                <a:sym typeface="Calibri"/>
              </a:rPr>
              <a:t>C SERIAL COMMUNICATION</a:t>
            </a:r>
            <a:endParaRPr sz="1400" b="0" i="0" u="none" strike="noStrike" cap="none" dirty="0">
              <a:solidFill>
                <a:srgbClr val="000000"/>
              </a:solidFill>
              <a:latin typeface="Arial"/>
              <a:ea typeface="Arial"/>
              <a:cs typeface="Arial"/>
              <a:sym typeface="Arial"/>
            </a:endParaRPr>
          </a:p>
        </p:txBody>
      </p:sp>
      <p:sp>
        <p:nvSpPr>
          <p:cNvPr id="842" name="Google Shape;842;p83"/>
          <p:cNvSpPr txBox="1"/>
          <p:nvPr/>
        </p:nvSpPr>
        <p:spPr>
          <a:xfrm>
            <a:off x="274320" y="1743886"/>
            <a:ext cx="8778240"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I</a:t>
            </a:r>
            <a:r>
              <a:rPr lang="en-US" sz="2000" b="1" i="0" u="none" strike="noStrike" cap="none" baseline="30000" dirty="0">
                <a:solidFill>
                  <a:schemeClr val="dk1"/>
                </a:solidFill>
                <a:latin typeface="Calibri"/>
                <a:ea typeface="Calibri"/>
                <a:cs typeface="Calibri"/>
                <a:sym typeface="Calibri"/>
              </a:rPr>
              <a:t>2</a:t>
            </a:r>
            <a:r>
              <a:rPr lang="en-US" sz="2000" b="1" i="0" u="none" strike="noStrike" cap="none" dirty="0">
                <a:solidFill>
                  <a:schemeClr val="dk1"/>
                </a:solidFill>
                <a:latin typeface="Calibri"/>
                <a:ea typeface="Calibri"/>
                <a:cs typeface="Calibri"/>
                <a:sym typeface="Calibri"/>
              </a:rPr>
              <a:t>C – Inter-Integrated Circuit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Two connections (in addition to power)</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Clock Signal (SCL)</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Data Signal (SDA)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Requires pul</a:t>
            </a:r>
            <a:r>
              <a:rPr lang="en-US" sz="2000" dirty="0">
                <a:solidFill>
                  <a:schemeClr val="dk1"/>
                </a:solidFill>
                <a:latin typeface="Calibri"/>
                <a:ea typeface="Calibri"/>
                <a:cs typeface="Calibri"/>
                <a:sym typeface="Calibri"/>
              </a:rPr>
              <a:t>l-up resistors on both connections require pull-up resistors to hold them “high”.</a:t>
            </a:r>
            <a:endParaRPr lang="en-US" sz="20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Can support up to 1008 devices via separate addresses.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96143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84"/>
          <p:cNvSpPr txBox="1">
            <a:spLocks noGrp="1"/>
          </p:cNvSpPr>
          <p:nvPr>
            <p:ph type="title" idx="4294967295"/>
          </p:nvPr>
        </p:nvSpPr>
        <p:spPr>
          <a:xfrm>
            <a:off x="457200" y="206375"/>
            <a:ext cx="6367549"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I</a:t>
            </a:r>
            <a:r>
              <a:rPr lang="en-US" sz="4000" b="1" i="0" u="none" strike="noStrike" cap="none" baseline="30000" dirty="0">
                <a:solidFill>
                  <a:schemeClr val="dk1"/>
                </a:solidFill>
                <a:latin typeface="Calibri"/>
                <a:ea typeface="Calibri"/>
                <a:cs typeface="Calibri"/>
                <a:sym typeface="Calibri"/>
              </a:rPr>
              <a:t>2</a:t>
            </a:r>
            <a:r>
              <a:rPr lang="en-US" sz="4000" b="1" i="0" u="none" strike="noStrike" cap="none" dirty="0">
                <a:solidFill>
                  <a:schemeClr val="dk1"/>
                </a:solidFill>
                <a:latin typeface="Calibri"/>
                <a:ea typeface="Calibri"/>
                <a:cs typeface="Calibri"/>
                <a:sym typeface="Calibri"/>
              </a:rPr>
              <a:t>C SERIAL COMMUNICATION</a:t>
            </a:r>
            <a:endParaRPr sz="1400" b="0" i="0" u="none" strike="noStrike" cap="none" dirty="0">
              <a:solidFill>
                <a:srgbClr val="000000"/>
              </a:solidFill>
              <a:latin typeface="Arial"/>
              <a:ea typeface="Arial"/>
              <a:cs typeface="Arial"/>
              <a:sym typeface="Arial"/>
            </a:endParaRPr>
          </a:p>
        </p:txBody>
      </p:sp>
      <p:pic>
        <p:nvPicPr>
          <p:cNvPr id="850" name="Google Shape;850;p84" descr="C:\Users\Asus\Dropbox\Pictures\Electronics\Arduino Sensors\i2c bus.jpg"/>
          <p:cNvPicPr preferRelativeResize="0"/>
          <p:nvPr/>
        </p:nvPicPr>
        <p:blipFill rotWithShape="1">
          <a:blip r:embed="rId3">
            <a:alphaModFix/>
          </a:blip>
          <a:srcRect/>
          <a:stretch/>
        </p:blipFill>
        <p:spPr>
          <a:xfrm>
            <a:off x="1008104" y="1150571"/>
            <a:ext cx="5245100" cy="1879600"/>
          </a:xfrm>
          <a:prstGeom prst="rect">
            <a:avLst/>
          </a:prstGeom>
          <a:noFill/>
          <a:ln w="19050" cap="flat" cmpd="sng">
            <a:solidFill>
              <a:schemeClr val="dk1"/>
            </a:solidFill>
            <a:prstDash val="solid"/>
            <a:round/>
            <a:headEnd type="none" w="sm" len="sm"/>
            <a:tailEnd type="none" w="sm" len="sm"/>
          </a:ln>
        </p:spPr>
      </p:pic>
      <p:sp>
        <p:nvSpPr>
          <p:cNvPr id="851" name="Google Shape;851;p84"/>
          <p:cNvSpPr txBox="1"/>
          <p:nvPr/>
        </p:nvSpPr>
        <p:spPr>
          <a:xfrm>
            <a:off x="1008104" y="3326004"/>
            <a:ext cx="6846298" cy="14773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All devices connect to the same two wires, the I</a:t>
            </a:r>
            <a:r>
              <a:rPr lang="en-US" sz="1800" b="0" i="0" u="none" strike="noStrike" cap="none" baseline="30000">
                <a:solidFill>
                  <a:schemeClr val="dk1"/>
                </a:solidFill>
                <a:latin typeface="Calibri"/>
                <a:ea typeface="Calibri"/>
                <a:cs typeface="Calibri"/>
                <a:sym typeface="Calibri"/>
              </a:rPr>
              <a:t>2</a:t>
            </a:r>
            <a:r>
              <a:rPr lang="en-US" sz="1800" b="0" i="0" u="none" strike="noStrike" cap="none">
                <a:solidFill>
                  <a:schemeClr val="dk1"/>
                </a:solidFill>
                <a:latin typeface="Calibri"/>
                <a:ea typeface="Calibri"/>
                <a:cs typeface="Calibri"/>
                <a:sym typeface="Calibri"/>
              </a:rPr>
              <a:t>C </a:t>
            </a:r>
            <a:r>
              <a:rPr lang="en-US" sz="1800" b="1" i="0" u="none" strike="noStrike" cap="none">
                <a:solidFill>
                  <a:schemeClr val="dk1"/>
                </a:solidFill>
                <a:latin typeface="Calibri"/>
                <a:ea typeface="Calibri"/>
                <a:cs typeface="Calibri"/>
                <a:sym typeface="Calibri"/>
              </a:rPr>
              <a:t>bus</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Each device must be on a separate address.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Pull up resistors on the two wires must be placed on both SCL and SDA.</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18487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85"/>
          <p:cNvSpPr txBox="1">
            <a:spLocks noGrp="1"/>
          </p:cNvSpPr>
          <p:nvPr>
            <p:ph type="title" idx="4294967295"/>
          </p:nvPr>
        </p:nvSpPr>
        <p:spPr>
          <a:xfrm>
            <a:off x="457200" y="206375"/>
            <a:ext cx="6375862"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I</a:t>
            </a:r>
            <a:r>
              <a:rPr lang="en-US" sz="4000" b="1" i="0" u="none" strike="noStrike" cap="none" baseline="30000" dirty="0">
                <a:solidFill>
                  <a:schemeClr val="dk1"/>
                </a:solidFill>
                <a:latin typeface="Calibri"/>
                <a:ea typeface="Calibri"/>
                <a:cs typeface="Calibri"/>
                <a:sym typeface="Calibri"/>
              </a:rPr>
              <a:t>2</a:t>
            </a:r>
            <a:r>
              <a:rPr lang="en-US" sz="4000" b="1" i="0" u="none" strike="noStrike" cap="none" dirty="0">
                <a:solidFill>
                  <a:schemeClr val="dk1"/>
                </a:solidFill>
                <a:latin typeface="Calibri"/>
                <a:ea typeface="Calibri"/>
                <a:cs typeface="Calibri"/>
                <a:sym typeface="Calibri"/>
              </a:rPr>
              <a:t>C SERIAL COMMUNICATION</a:t>
            </a:r>
            <a:endParaRPr sz="1400" b="0" i="0" u="none" strike="noStrike" cap="none" dirty="0">
              <a:solidFill>
                <a:srgbClr val="000000"/>
              </a:solidFill>
              <a:latin typeface="Arial"/>
              <a:ea typeface="Arial"/>
              <a:cs typeface="Arial"/>
              <a:sym typeface="Arial"/>
            </a:endParaRPr>
          </a:p>
        </p:txBody>
      </p:sp>
      <p:sp>
        <p:nvSpPr>
          <p:cNvPr id="859" name="Google Shape;859;p85"/>
          <p:cNvSpPr txBox="1"/>
          <p:nvPr/>
        </p:nvSpPr>
        <p:spPr>
          <a:xfrm>
            <a:off x="3292919" y="3170749"/>
            <a:ext cx="2466509"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CA002"/>
                </a:solidFill>
                <a:latin typeface="Calibri"/>
                <a:ea typeface="Calibri"/>
                <a:cs typeface="Calibri"/>
                <a:sym typeface="Calibri"/>
              </a:rPr>
              <a:t>#include </a:t>
            </a:r>
            <a:r>
              <a:rPr lang="en-US" sz="2400" b="0" i="0" u="none" strike="noStrike" cap="none">
                <a:solidFill>
                  <a:schemeClr val="dk1"/>
                </a:solidFill>
                <a:latin typeface="Calibri"/>
                <a:ea typeface="Calibri"/>
                <a:cs typeface="Calibri"/>
                <a:sym typeface="Calibri"/>
              </a:rPr>
              <a:t>&lt;Wire.h&gt;</a:t>
            </a:r>
            <a:endParaRPr sz="1400" b="0" i="0" u="none" strike="noStrike" cap="none">
              <a:solidFill>
                <a:srgbClr val="000000"/>
              </a:solidFill>
              <a:latin typeface="Arial"/>
              <a:ea typeface="Arial"/>
              <a:cs typeface="Arial"/>
              <a:sym typeface="Arial"/>
            </a:endParaRPr>
          </a:p>
        </p:txBody>
      </p:sp>
      <p:sp>
        <p:nvSpPr>
          <p:cNvPr id="860" name="Google Shape;860;p85"/>
          <p:cNvSpPr txBox="1"/>
          <p:nvPr/>
        </p:nvSpPr>
        <p:spPr>
          <a:xfrm>
            <a:off x="1573089" y="2238356"/>
            <a:ext cx="602254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We use the library, Wire to add support for I</a:t>
            </a:r>
            <a:r>
              <a:rPr lang="en-US" sz="2400" b="0" i="0" u="none" strike="noStrike" cap="none" baseline="30000" dirty="0">
                <a:solidFill>
                  <a:schemeClr val="dk1"/>
                </a:solidFill>
                <a:latin typeface="Calibri"/>
                <a:ea typeface="Calibri"/>
                <a:cs typeface="Calibri"/>
                <a:sym typeface="Calibri"/>
              </a:rPr>
              <a:t>2</a:t>
            </a:r>
            <a:r>
              <a:rPr lang="en-US" sz="2400" b="0" i="0" u="none" strike="noStrike" cap="none" dirty="0">
                <a:solidFill>
                  <a:schemeClr val="dk1"/>
                </a:solidFill>
                <a:latin typeface="Calibri"/>
                <a:ea typeface="Calibri"/>
                <a:cs typeface="Calibri"/>
                <a:sym typeface="Calibri"/>
              </a:rPr>
              <a:t>C.</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8812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86"/>
          <p:cNvSpPr txBox="1">
            <a:spLocks noGrp="1"/>
          </p:cNvSpPr>
          <p:nvPr>
            <p:ph type="title" idx="4294967295"/>
          </p:nvPr>
        </p:nvSpPr>
        <p:spPr>
          <a:xfrm>
            <a:off x="457200" y="206375"/>
            <a:ext cx="6359236"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I</a:t>
            </a:r>
            <a:r>
              <a:rPr lang="en-US" sz="4000" b="1" i="0" u="none" strike="noStrike" cap="none" baseline="30000" dirty="0">
                <a:solidFill>
                  <a:schemeClr val="dk1"/>
                </a:solidFill>
                <a:latin typeface="Calibri"/>
                <a:ea typeface="Calibri"/>
                <a:cs typeface="Calibri"/>
                <a:sym typeface="Calibri"/>
              </a:rPr>
              <a:t>2</a:t>
            </a:r>
            <a:r>
              <a:rPr lang="en-US" sz="4000" b="1" i="0" u="none" strike="noStrike" cap="none" dirty="0">
                <a:solidFill>
                  <a:schemeClr val="dk1"/>
                </a:solidFill>
                <a:latin typeface="Calibri"/>
                <a:ea typeface="Calibri"/>
                <a:cs typeface="Calibri"/>
                <a:sym typeface="Calibri"/>
              </a:rPr>
              <a:t>C SERIAL COMMUNICATION</a:t>
            </a:r>
            <a:endParaRPr sz="1400" b="0" i="0" u="none" strike="noStrike" cap="none" dirty="0">
              <a:solidFill>
                <a:srgbClr val="000000"/>
              </a:solidFill>
              <a:latin typeface="Arial"/>
              <a:ea typeface="Arial"/>
              <a:cs typeface="Arial"/>
              <a:sym typeface="Arial"/>
            </a:endParaRPr>
          </a:p>
        </p:txBody>
      </p:sp>
      <p:sp>
        <p:nvSpPr>
          <p:cNvPr id="868" name="Google Shape;868;p86"/>
          <p:cNvSpPr txBox="1"/>
          <p:nvPr/>
        </p:nvSpPr>
        <p:spPr>
          <a:xfrm>
            <a:off x="834014" y="1503893"/>
            <a:ext cx="5247206"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ADXL345 has an address of 0x53 and an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alternate address of 0x1D by setting the SDO pin high.</a:t>
            </a:r>
            <a:endParaRPr sz="1400" b="0" i="0" u="none" strike="noStrike" cap="none" dirty="0">
              <a:solidFill>
                <a:srgbClr val="000000"/>
              </a:solidFill>
              <a:latin typeface="Arial"/>
              <a:ea typeface="Arial"/>
              <a:cs typeface="Arial"/>
              <a:sym typeface="Arial"/>
            </a:endParaRPr>
          </a:p>
        </p:txBody>
      </p:sp>
      <p:sp>
        <p:nvSpPr>
          <p:cNvPr id="869" name="Google Shape;869;p86"/>
          <p:cNvSpPr txBox="1"/>
          <p:nvPr/>
        </p:nvSpPr>
        <p:spPr>
          <a:xfrm>
            <a:off x="1747381" y="2805297"/>
            <a:ext cx="5487528"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We used a library designed for this module,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so the address was already good to go within our sketch.</a:t>
            </a:r>
            <a:endParaRPr sz="1400" b="0" i="0" u="none" strike="noStrike" cap="none" dirty="0">
              <a:solidFill>
                <a:srgbClr val="000000"/>
              </a:solidFill>
              <a:latin typeface="Arial"/>
              <a:ea typeface="Arial"/>
              <a:cs typeface="Arial"/>
              <a:sym typeface="Arial"/>
            </a:endParaRPr>
          </a:p>
        </p:txBody>
      </p:sp>
      <p:sp>
        <p:nvSpPr>
          <p:cNvPr id="870" name="Google Shape;870;p86"/>
          <p:cNvSpPr/>
          <p:nvPr/>
        </p:nvSpPr>
        <p:spPr>
          <a:xfrm>
            <a:off x="2842690" y="3707230"/>
            <a:ext cx="342991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CCA002"/>
                </a:solidFill>
                <a:latin typeface="Calibri"/>
                <a:ea typeface="Calibri"/>
                <a:cs typeface="Calibri"/>
                <a:sym typeface="Calibri"/>
              </a:rPr>
              <a:t>#include </a:t>
            </a:r>
            <a:r>
              <a:rPr lang="en-US" sz="1800" b="0" i="0" u="none" strike="noStrike" cap="none" dirty="0">
                <a:solidFill>
                  <a:schemeClr val="dk1"/>
                </a:solidFill>
                <a:latin typeface="Calibri"/>
                <a:ea typeface="Calibri"/>
                <a:cs typeface="Calibri"/>
                <a:sym typeface="Calibri"/>
              </a:rPr>
              <a:t>&lt;ADXL345.h&gt;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24714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87"/>
          <p:cNvSpPr txBox="1">
            <a:spLocks noGrp="1"/>
          </p:cNvSpPr>
          <p:nvPr>
            <p:ph type="title" idx="4294967295"/>
          </p:nvPr>
        </p:nvSpPr>
        <p:spPr>
          <a:xfrm>
            <a:off x="457200" y="206375"/>
            <a:ext cx="6409113"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I</a:t>
            </a:r>
            <a:r>
              <a:rPr lang="en-US" sz="4000" b="1" i="0" u="none" strike="noStrike" cap="none" baseline="30000" dirty="0">
                <a:solidFill>
                  <a:schemeClr val="dk1"/>
                </a:solidFill>
                <a:latin typeface="Calibri"/>
                <a:ea typeface="Calibri"/>
                <a:cs typeface="Calibri"/>
                <a:sym typeface="Calibri"/>
              </a:rPr>
              <a:t>2</a:t>
            </a:r>
            <a:r>
              <a:rPr lang="en-US" sz="4000" b="1" i="0" u="none" strike="noStrike" cap="none" dirty="0">
                <a:solidFill>
                  <a:schemeClr val="dk1"/>
                </a:solidFill>
                <a:latin typeface="Calibri"/>
                <a:ea typeface="Calibri"/>
                <a:cs typeface="Calibri"/>
                <a:sym typeface="Calibri"/>
              </a:rPr>
              <a:t>C SERIAL COMMUNICATION</a:t>
            </a:r>
            <a:endParaRPr sz="1400" b="0" i="0" u="none" strike="noStrike" cap="none" dirty="0">
              <a:solidFill>
                <a:srgbClr val="000000"/>
              </a:solidFill>
              <a:latin typeface="Arial"/>
              <a:ea typeface="Arial"/>
              <a:cs typeface="Arial"/>
              <a:sym typeface="Arial"/>
            </a:endParaRPr>
          </a:p>
        </p:txBody>
      </p:sp>
      <p:sp>
        <p:nvSpPr>
          <p:cNvPr id="881" name="Google Shape;881;p87"/>
          <p:cNvSpPr txBox="1"/>
          <p:nvPr/>
        </p:nvSpPr>
        <p:spPr>
          <a:xfrm>
            <a:off x="914400" y="823141"/>
            <a:ext cx="5860473"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chemeClr val="dk1"/>
                </a:solidFill>
                <a:latin typeface="Calibri"/>
                <a:ea typeface="Calibri"/>
                <a:cs typeface="Calibri"/>
                <a:sym typeface="Calibri"/>
              </a:rPr>
              <a:t>Arduino UNO has two </a:t>
            </a:r>
            <a:r>
              <a:rPr lang="en-US" sz="2000" dirty="0">
                <a:solidFill>
                  <a:schemeClr val="dk1"/>
                </a:solidFill>
                <a:latin typeface="Calibri"/>
                <a:ea typeface="Calibri"/>
                <a:cs typeface="Calibri"/>
                <a:sym typeface="Calibri"/>
              </a:rPr>
              <a:t>locations for</a:t>
            </a:r>
            <a:r>
              <a:rPr lang="en-US" sz="2000" b="0" i="0" u="none" strike="noStrike" cap="none" dirty="0">
                <a:solidFill>
                  <a:schemeClr val="dk1"/>
                </a:solidFill>
                <a:latin typeface="Calibri"/>
                <a:ea typeface="Calibri"/>
                <a:cs typeface="Calibri"/>
                <a:sym typeface="Calibri"/>
              </a:rPr>
              <a:t> I</a:t>
            </a:r>
            <a:r>
              <a:rPr lang="en-US" sz="2000" b="0" i="0" u="none" strike="noStrike" cap="none" baseline="30000" dirty="0">
                <a:solidFill>
                  <a:schemeClr val="dk1"/>
                </a:solidFill>
                <a:latin typeface="Calibri"/>
                <a:ea typeface="Calibri"/>
                <a:cs typeface="Calibri"/>
                <a:sym typeface="Calibri"/>
              </a:rPr>
              <a:t>2</a:t>
            </a:r>
            <a:r>
              <a:rPr lang="en-US" sz="2000" b="0" i="0" u="none" strike="noStrike" cap="none" dirty="0">
                <a:solidFill>
                  <a:schemeClr val="dk1"/>
                </a:solidFill>
                <a:latin typeface="Calibri"/>
                <a:ea typeface="Calibri"/>
                <a:cs typeface="Calibri"/>
                <a:sym typeface="Calibri"/>
              </a:rPr>
              <a:t>C communication</a:t>
            </a:r>
            <a:endParaRPr sz="12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869" y="1505987"/>
            <a:ext cx="4610109" cy="3162306"/>
          </a:xfrm>
          <a:prstGeom prst="rect">
            <a:avLst/>
          </a:prstGeom>
        </p:spPr>
      </p:pic>
      <p:sp>
        <p:nvSpPr>
          <p:cNvPr id="3" name="Oval 2"/>
          <p:cNvSpPr/>
          <p:nvPr/>
        </p:nvSpPr>
        <p:spPr>
          <a:xfrm>
            <a:off x="1629295" y="3948545"/>
            <a:ext cx="615141" cy="4655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61756" y="2479808"/>
            <a:ext cx="556953" cy="45458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589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87"/>
          <p:cNvSpPr txBox="1">
            <a:spLocks noGrp="1"/>
          </p:cNvSpPr>
          <p:nvPr>
            <p:ph type="title" idx="4294967295"/>
          </p:nvPr>
        </p:nvSpPr>
        <p:spPr>
          <a:xfrm>
            <a:off x="457200" y="206375"/>
            <a:ext cx="6409113"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EXAMPLES OF I</a:t>
            </a:r>
            <a:r>
              <a:rPr lang="en-US" sz="4000" b="1" i="0" u="none" strike="noStrike" cap="none" baseline="30000" dirty="0">
                <a:solidFill>
                  <a:schemeClr val="dk1"/>
                </a:solidFill>
                <a:latin typeface="Calibri"/>
                <a:ea typeface="Calibri"/>
                <a:cs typeface="Calibri"/>
                <a:sym typeface="Calibri"/>
              </a:rPr>
              <a:t>2</a:t>
            </a:r>
            <a:r>
              <a:rPr lang="en-US" sz="4000" b="1" i="0" u="none" strike="noStrike" cap="none" dirty="0">
                <a:solidFill>
                  <a:schemeClr val="dk1"/>
                </a:solidFill>
                <a:latin typeface="Calibri"/>
                <a:ea typeface="Calibri"/>
                <a:cs typeface="Calibri"/>
                <a:sym typeface="Calibri"/>
              </a:rPr>
              <a:t>C DEVICES</a:t>
            </a:r>
            <a:endParaRPr sz="1400" b="0" i="0" u="none" strike="noStrike" cap="none" dirty="0">
              <a:solidFill>
                <a:srgbClr val="000000"/>
              </a:solidFill>
              <a:latin typeface="Arial"/>
              <a:ea typeface="Arial"/>
              <a:cs typeface="Arial"/>
              <a:sym typeface="Arial"/>
            </a:endParaRPr>
          </a:p>
        </p:txBody>
      </p:sp>
      <p:sp>
        <p:nvSpPr>
          <p:cNvPr id="2" name="TextBox 1"/>
          <p:cNvSpPr txBox="1"/>
          <p:nvPr/>
        </p:nvSpPr>
        <p:spPr>
          <a:xfrm>
            <a:off x="731519" y="1063625"/>
            <a:ext cx="5860473"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3-axis accelerometer</a:t>
            </a:r>
          </a:p>
          <a:p>
            <a:pPr marL="285750" indent="-285750">
              <a:buFont typeface="Arial" panose="020B0604020202020204" pitchFamily="34" charset="0"/>
              <a:buChar char="•"/>
            </a:pPr>
            <a:r>
              <a:rPr lang="en-US" sz="2400" dirty="0"/>
              <a:t>3-axis magnetometer</a:t>
            </a:r>
          </a:p>
          <a:p>
            <a:pPr marL="285750" indent="-285750">
              <a:buFont typeface="Arial" panose="020B0604020202020204" pitchFamily="34" charset="0"/>
              <a:buChar char="•"/>
            </a:pPr>
            <a:r>
              <a:rPr lang="en-US" sz="2400" dirty="0"/>
              <a:t>Clocks / Calendars</a:t>
            </a:r>
          </a:p>
          <a:p>
            <a:pPr marL="285750" indent="-285750">
              <a:buFont typeface="Arial" panose="020B0604020202020204" pitchFamily="34" charset="0"/>
              <a:buChar char="•"/>
            </a:pPr>
            <a:r>
              <a:rPr lang="en-US" sz="2400" dirty="0"/>
              <a:t>Displays</a:t>
            </a:r>
          </a:p>
          <a:p>
            <a:pPr marL="285750" indent="-285750">
              <a:buFont typeface="Arial" panose="020B0604020202020204" pitchFamily="34" charset="0"/>
              <a:buChar char="•"/>
            </a:pPr>
            <a:r>
              <a:rPr lang="en-US" sz="2400" dirty="0"/>
              <a:t>Light sensors</a:t>
            </a:r>
          </a:p>
          <a:p>
            <a:pPr marL="285750" indent="-285750">
              <a:buFont typeface="Arial" panose="020B0604020202020204" pitchFamily="34" charset="0"/>
              <a:buChar char="•"/>
            </a:pPr>
            <a:r>
              <a:rPr lang="en-US" sz="2400" dirty="0"/>
              <a:t>Relays</a:t>
            </a:r>
          </a:p>
          <a:p>
            <a:pPr marL="285750" indent="-285750">
              <a:buFont typeface="Arial" panose="020B0604020202020204" pitchFamily="34" charset="0"/>
              <a:buChar char="•"/>
            </a:pPr>
            <a:r>
              <a:rPr lang="en-US" sz="2400" dirty="0"/>
              <a:t>Temperature and Humidity sensors</a:t>
            </a:r>
            <a:endParaRPr lang="en-US" dirty="0"/>
          </a:p>
        </p:txBody>
      </p:sp>
      <p:sp>
        <p:nvSpPr>
          <p:cNvPr id="3" name="TextBox 2"/>
          <p:cNvSpPr txBox="1"/>
          <p:nvPr/>
        </p:nvSpPr>
        <p:spPr>
          <a:xfrm>
            <a:off x="290945" y="3890645"/>
            <a:ext cx="8562109" cy="707886"/>
          </a:xfrm>
          <a:prstGeom prst="rect">
            <a:avLst/>
          </a:prstGeom>
          <a:noFill/>
        </p:spPr>
        <p:txBody>
          <a:bodyPr wrap="square" rtlCol="0">
            <a:spAutoFit/>
          </a:bodyPr>
          <a:lstStyle/>
          <a:p>
            <a:pPr algn="ctr"/>
            <a:r>
              <a:rPr lang="en-US" sz="2000" dirty="0"/>
              <a:t>This is just a few examples.</a:t>
            </a:r>
          </a:p>
          <a:p>
            <a:r>
              <a:rPr lang="en-US" sz="2000" dirty="0"/>
              <a:t>The website </a:t>
            </a:r>
            <a:r>
              <a:rPr lang="en-US" sz="2000" dirty="0">
                <a:hlinkClick r:id="rId3"/>
              </a:rPr>
              <a:t>https://i2cdevices.org/</a:t>
            </a:r>
            <a:r>
              <a:rPr lang="en-US" sz="2000" dirty="0"/>
              <a:t> has ten pages of I2C devices.</a:t>
            </a:r>
          </a:p>
        </p:txBody>
      </p:sp>
    </p:spTree>
    <p:extLst>
      <p:ext uri="{BB962C8B-B14F-4D97-AF65-F5344CB8AC3E}">
        <p14:creationId xmlns:p14="http://schemas.microsoft.com/office/powerpoint/2010/main" val="3556968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87"/>
          <p:cNvSpPr txBox="1">
            <a:spLocks noGrp="1"/>
          </p:cNvSpPr>
          <p:nvPr>
            <p:ph type="title" idx="4294967295"/>
          </p:nvPr>
        </p:nvSpPr>
        <p:spPr>
          <a:xfrm>
            <a:off x="457200" y="206375"/>
            <a:ext cx="6409113"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US1881 Hall Effect Sensor</a:t>
            </a:r>
            <a:endParaRPr sz="1400" b="0" i="0" u="none" strike="noStrike" cap="none" dirty="0">
              <a:solidFill>
                <a:srgbClr val="000000"/>
              </a:solidFill>
              <a:latin typeface="Arial"/>
              <a:ea typeface="Arial"/>
              <a:cs typeface="Arial"/>
              <a:sym typeface="Arial"/>
            </a:endParaRPr>
          </a:p>
        </p:txBody>
      </p:sp>
      <p:pic>
        <p:nvPicPr>
          <p:cNvPr id="8194" name="Picture 2" descr="https://theorycircuit.com/wp-content/uploads/2016/12/hall-effect-sensor-pinout.png"/>
          <p:cNvPicPr>
            <a:picLocks noChangeAspect="1" noChangeArrowheads="1"/>
          </p:cNvPicPr>
          <p:nvPr/>
        </p:nvPicPr>
        <p:blipFill rotWithShape="1">
          <a:blip r:embed="rId3">
            <a:extLst>
              <a:ext uri="{28A0092B-C50C-407E-A947-70E740481C1C}">
                <a14:useLocalDpi xmlns:a14="http://schemas.microsoft.com/office/drawing/2010/main" val="0"/>
              </a:ext>
            </a:extLst>
          </a:blip>
          <a:srcRect l="53879" t="10690" r="1677" b="4700"/>
          <a:stretch/>
        </p:blipFill>
        <p:spPr bwMode="auto">
          <a:xfrm>
            <a:off x="2410690" y="1063625"/>
            <a:ext cx="2651760" cy="17886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5884" y="4079875"/>
            <a:ext cx="8171411" cy="646331"/>
          </a:xfrm>
          <a:prstGeom prst="rect">
            <a:avLst/>
          </a:prstGeom>
          <a:noFill/>
        </p:spPr>
        <p:txBody>
          <a:bodyPr wrap="square" rtlCol="0">
            <a:spAutoFit/>
          </a:bodyPr>
          <a:lstStyle/>
          <a:p>
            <a:r>
              <a:rPr lang="en-US" sz="1800" dirty="0"/>
              <a:t>*Hall effect - The production of a voltage difference (the Hall voltage) across an electrical conductor,</a:t>
            </a:r>
          </a:p>
        </p:txBody>
      </p:sp>
      <p:sp>
        <p:nvSpPr>
          <p:cNvPr id="3" name="TextBox 2"/>
          <p:cNvSpPr txBox="1"/>
          <p:nvPr/>
        </p:nvSpPr>
        <p:spPr>
          <a:xfrm>
            <a:off x="669063" y="2925088"/>
            <a:ext cx="6135013" cy="923330"/>
          </a:xfrm>
          <a:prstGeom prst="rect">
            <a:avLst/>
          </a:prstGeom>
          <a:noFill/>
        </p:spPr>
        <p:txBody>
          <a:bodyPr wrap="none" rtlCol="0">
            <a:spAutoFit/>
          </a:bodyPr>
          <a:lstStyle/>
          <a:p>
            <a:r>
              <a:rPr lang="en-US" sz="1800" dirty="0"/>
              <a:t>Latching hall effect* sensor.</a:t>
            </a:r>
          </a:p>
          <a:p>
            <a:r>
              <a:rPr lang="en-US" sz="1800" dirty="0"/>
              <a:t>Turns ON when a magnetic field from a magnet is applied.</a:t>
            </a:r>
          </a:p>
          <a:p>
            <a:r>
              <a:rPr lang="en-US" sz="1800" dirty="0"/>
              <a:t>Turns OFF when the reverse field is applied</a:t>
            </a:r>
          </a:p>
        </p:txBody>
      </p:sp>
    </p:spTree>
    <p:extLst>
      <p:ext uri="{BB962C8B-B14F-4D97-AF65-F5344CB8AC3E}">
        <p14:creationId xmlns:p14="http://schemas.microsoft.com/office/powerpoint/2010/main" val="178210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idx="4294967295"/>
          </p:nvPr>
        </p:nvSpPr>
        <p:spPr>
          <a:xfrm>
            <a:off x="142155" y="196920"/>
            <a:ext cx="6573691" cy="857250"/>
          </a:xfrm>
          <a:prstGeom prst="rect">
            <a:avLst/>
          </a:prstGeom>
          <a:noFill/>
          <a:ln>
            <a:noFill/>
          </a:ln>
        </p:spPr>
        <p:txBody>
          <a:bodyPr spcFirstLastPara="1" wrap="square" lIns="91425" tIns="45700" rIns="91425" bIns="45700" anchor="t" anchorCtr="0">
            <a:noAutofit/>
          </a:bodyPr>
          <a:lstStyle/>
          <a:p>
            <a:pPr lvl="0" algn="ctr">
              <a:buSzPts val="4000"/>
            </a:pPr>
            <a:r>
              <a:rPr lang="en-US" sz="3600" b="1" dirty="0">
                <a:solidFill>
                  <a:schemeClr val="dk1"/>
                </a:solidFill>
                <a:latin typeface="Calibri"/>
                <a:ea typeface="Calibri"/>
                <a:cs typeface="Calibri"/>
                <a:sym typeface="Calibri"/>
              </a:rPr>
              <a:t>How Sensors Provide Information</a:t>
            </a:r>
            <a:endParaRPr sz="1200" b="0" i="0" u="none" strike="noStrike" cap="none" dirty="0">
              <a:solidFill>
                <a:srgbClr val="000000"/>
              </a:solidFill>
              <a:latin typeface="Arial"/>
              <a:ea typeface="Arial"/>
              <a:cs typeface="Arial"/>
              <a:sym typeface="Arial"/>
            </a:endParaRPr>
          </a:p>
        </p:txBody>
      </p:sp>
      <p:pic>
        <p:nvPicPr>
          <p:cNvPr id="187" name="Google Shape;187;p21"/>
          <p:cNvPicPr preferRelativeResize="0"/>
          <p:nvPr/>
        </p:nvPicPr>
        <p:blipFill rotWithShape="1">
          <a:blip r:embed="rId3">
            <a:alphaModFix/>
          </a:blip>
          <a:srcRect/>
          <a:stretch/>
        </p:blipFill>
        <p:spPr>
          <a:xfrm>
            <a:off x="887880" y="2887613"/>
            <a:ext cx="1243481" cy="1007862"/>
          </a:xfrm>
          <a:prstGeom prst="rect">
            <a:avLst/>
          </a:prstGeom>
          <a:noFill/>
          <a:ln w="19050" cap="flat" cmpd="sng">
            <a:solidFill>
              <a:schemeClr val="dk1"/>
            </a:solidFill>
            <a:prstDash val="solid"/>
            <a:miter lim="800000"/>
            <a:headEnd type="none" w="sm" len="sm"/>
            <a:tailEnd type="none" w="sm" len="sm"/>
          </a:ln>
        </p:spPr>
      </p:pic>
      <p:pic>
        <p:nvPicPr>
          <p:cNvPr id="188" name="Google Shape;188;p21" descr="C:\Users\Asus\Dropbox\Pictures\Electronics\Arduino Sensors\HCSR04.jpg"/>
          <p:cNvPicPr preferRelativeResize="0"/>
          <p:nvPr/>
        </p:nvPicPr>
        <p:blipFill rotWithShape="1">
          <a:blip r:embed="rId4">
            <a:alphaModFix/>
          </a:blip>
          <a:srcRect/>
          <a:stretch/>
        </p:blipFill>
        <p:spPr>
          <a:xfrm>
            <a:off x="4932964" y="978806"/>
            <a:ext cx="1725706" cy="1020324"/>
          </a:xfrm>
          <a:prstGeom prst="rect">
            <a:avLst/>
          </a:prstGeom>
          <a:noFill/>
          <a:ln w="19050" cap="flat" cmpd="sng">
            <a:solidFill>
              <a:schemeClr val="dk1"/>
            </a:solidFill>
            <a:prstDash val="solid"/>
            <a:round/>
            <a:headEnd type="none" w="sm" len="sm"/>
            <a:tailEnd type="none" w="sm" len="sm"/>
          </a:ln>
        </p:spPr>
      </p:pic>
      <p:sp>
        <p:nvSpPr>
          <p:cNvPr id="189" name="Google Shape;189;p21"/>
          <p:cNvSpPr txBox="1"/>
          <p:nvPr/>
        </p:nvSpPr>
        <p:spPr>
          <a:xfrm>
            <a:off x="142155" y="1241680"/>
            <a:ext cx="462177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HC-SR04 provides sonar timing</a:t>
            </a:r>
            <a:br>
              <a:rPr lang="en-US" sz="2000"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On / Off pulse changes frequency</a:t>
            </a:r>
            <a:endParaRPr sz="1400" b="0" i="0" u="none" strike="noStrike" cap="none" dirty="0">
              <a:solidFill>
                <a:srgbClr val="000000"/>
              </a:solidFill>
              <a:latin typeface="Arial"/>
              <a:ea typeface="Arial"/>
              <a:cs typeface="Arial"/>
              <a:sym typeface="Arial"/>
            </a:endParaRPr>
          </a:p>
        </p:txBody>
      </p:sp>
      <p:sp>
        <p:nvSpPr>
          <p:cNvPr id="190" name="Google Shape;190;p21"/>
          <p:cNvSpPr txBox="1"/>
          <p:nvPr/>
        </p:nvSpPr>
        <p:spPr>
          <a:xfrm>
            <a:off x="2715678" y="3191489"/>
            <a:ext cx="597112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HC-SR501 provides a digital signal</a:t>
            </a:r>
            <a:br>
              <a:rPr lang="en-US" sz="2000"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Binary (On or Off) signal, or binary coded value</a:t>
            </a:r>
            <a:endParaRPr sz="1400" b="0" i="0" u="none" strike="noStrike" cap="none" dirty="0">
              <a:solidFill>
                <a:srgbClr val="000000"/>
              </a:solidFill>
              <a:latin typeface="Arial"/>
              <a:ea typeface="Arial"/>
              <a:cs typeface="Arial"/>
              <a:sym typeface="Arial"/>
            </a:endParaRPr>
          </a:p>
        </p:txBody>
      </p:sp>
      <p:sp>
        <p:nvSpPr>
          <p:cNvPr id="191" name="Google Shape;191;p21"/>
          <p:cNvSpPr txBox="1"/>
          <p:nvPr/>
        </p:nvSpPr>
        <p:spPr>
          <a:xfrm>
            <a:off x="4932964" y="2024506"/>
            <a:ext cx="1725706" cy="369332"/>
          </a:xfrm>
          <a:prstGeom prst="rect">
            <a:avLst/>
          </a:prstGeom>
          <a:noFill/>
          <a:ln w="19050" cap="flat" cmpd="sng">
            <a:solidFill>
              <a:schemeClr val="bg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Distance</a:t>
            </a:r>
            <a:endParaRPr sz="1400" b="0" i="0" u="none" strike="noStrike" cap="none">
              <a:solidFill>
                <a:srgbClr val="000000"/>
              </a:solidFill>
              <a:latin typeface="Arial"/>
              <a:ea typeface="Arial"/>
              <a:cs typeface="Arial"/>
              <a:sym typeface="Arial"/>
            </a:endParaRPr>
          </a:p>
        </p:txBody>
      </p:sp>
      <p:sp>
        <p:nvSpPr>
          <p:cNvPr id="192" name="Google Shape;192;p21"/>
          <p:cNvSpPr txBox="1"/>
          <p:nvPr/>
        </p:nvSpPr>
        <p:spPr>
          <a:xfrm>
            <a:off x="887879" y="3995708"/>
            <a:ext cx="1243481" cy="369332"/>
          </a:xfrm>
          <a:prstGeom prst="rect">
            <a:avLst/>
          </a:prstGeom>
          <a:noFill/>
          <a:ln w="19050" cap="flat" cmpd="sng">
            <a:solidFill>
              <a:schemeClr val="bg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Motion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05529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88"/>
          <p:cNvSpPr txBox="1">
            <a:spLocks noGrp="1"/>
          </p:cNvSpPr>
          <p:nvPr>
            <p:ph type="title" idx="4294967295"/>
          </p:nvPr>
        </p:nvSpPr>
        <p:spPr>
          <a:xfrm>
            <a:off x="457200" y="101297"/>
            <a:ext cx="6192982"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ANALOG RESISTANCE</a:t>
            </a:r>
            <a:endParaRPr sz="1400" b="0" i="0" u="none" strike="noStrike" cap="none" dirty="0">
              <a:solidFill>
                <a:srgbClr val="000000"/>
              </a:solidFill>
              <a:latin typeface="Arial"/>
              <a:ea typeface="Arial"/>
              <a:cs typeface="Arial"/>
              <a:sym typeface="Arial"/>
            </a:endParaRPr>
          </a:p>
        </p:txBody>
      </p:sp>
      <p:sp>
        <p:nvSpPr>
          <p:cNvPr id="891" name="Google Shape;891;p88"/>
          <p:cNvSpPr txBox="1"/>
          <p:nvPr/>
        </p:nvSpPr>
        <p:spPr>
          <a:xfrm>
            <a:off x="457200" y="1516510"/>
            <a:ext cx="4602094" cy="14773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Photocells change their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resistance based on exposure to light.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brighter the light, the lower the resistance.</a:t>
            </a:r>
            <a:endParaRPr sz="1400" b="0" i="0" u="none" strike="noStrike" cap="none">
              <a:solidFill>
                <a:srgbClr val="000000"/>
              </a:solidFill>
              <a:latin typeface="Arial"/>
              <a:ea typeface="Arial"/>
              <a:cs typeface="Arial"/>
              <a:sym typeface="Arial"/>
            </a:endParaRPr>
          </a:p>
        </p:txBody>
      </p:sp>
      <p:pic>
        <p:nvPicPr>
          <p:cNvPr id="892" name="Google Shape;892;p88" descr="C:\Users\brian_000\Dropbox\Pictures\Electronics\photocells.JPG"/>
          <p:cNvPicPr preferRelativeResize="0"/>
          <p:nvPr/>
        </p:nvPicPr>
        <p:blipFill rotWithShape="1">
          <a:blip r:embed="rId3">
            <a:alphaModFix/>
          </a:blip>
          <a:srcRect/>
          <a:stretch/>
        </p:blipFill>
        <p:spPr>
          <a:xfrm>
            <a:off x="6231479" y="2493818"/>
            <a:ext cx="2455321" cy="2315682"/>
          </a:xfrm>
          <a:prstGeom prst="rect">
            <a:avLst/>
          </a:prstGeom>
          <a:noFill/>
          <a:ln w="19050" cap="flat" cmpd="sng">
            <a:solidFill>
              <a:schemeClr val="dk1"/>
            </a:solidFill>
            <a:prstDash val="solid"/>
            <a:round/>
            <a:headEnd type="none" w="sm" len="sm"/>
            <a:tailEnd type="none" w="sm" len="sm"/>
          </a:ln>
        </p:spPr>
      </p:pic>
      <p:sp>
        <p:nvSpPr>
          <p:cNvPr id="893" name="Google Shape;893;p88"/>
          <p:cNvSpPr txBox="1"/>
          <p:nvPr/>
        </p:nvSpPr>
        <p:spPr>
          <a:xfrm>
            <a:off x="776424" y="3801916"/>
            <a:ext cx="3855479"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Another name for these devices is </a:t>
            </a:r>
            <a:r>
              <a:rPr lang="en-US" sz="1800" b="1" i="0" u="none" strike="noStrike" cap="none">
                <a:solidFill>
                  <a:schemeClr val="dk1"/>
                </a:solidFill>
                <a:latin typeface="Calibri"/>
                <a:ea typeface="Calibri"/>
                <a:cs typeface="Calibri"/>
                <a:sym typeface="Calibri"/>
              </a:rPr>
              <a:t>LDR</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894" name="Google Shape;894;p88"/>
          <p:cNvSpPr txBox="1"/>
          <p:nvPr/>
        </p:nvSpPr>
        <p:spPr>
          <a:xfrm>
            <a:off x="1142807" y="4251676"/>
            <a:ext cx="31227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LDR – Light Dependent Resistor</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85410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89"/>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ACTIVITY </a:t>
            </a:r>
            <a:r>
              <a:rPr lang="en-US" sz="4000" b="1" i="0" u="none" strike="noStrike" cap="none" dirty="0">
                <a:solidFill>
                  <a:schemeClr val="dk1"/>
                </a:solidFill>
                <a:latin typeface="Calibri"/>
                <a:ea typeface="Calibri"/>
                <a:cs typeface="Calibri"/>
                <a:sym typeface="Calibri"/>
              </a:rPr>
              <a:t>5</a:t>
            </a:r>
            <a:endParaRPr sz="1400" b="0" i="0" u="none" strike="noStrike" cap="none" dirty="0">
              <a:solidFill>
                <a:srgbClr val="000000"/>
              </a:solidFill>
              <a:latin typeface="Arial"/>
              <a:ea typeface="Arial"/>
              <a:cs typeface="Arial"/>
              <a:sym typeface="Arial"/>
            </a:endParaRPr>
          </a:p>
        </p:txBody>
      </p:sp>
      <p:sp>
        <p:nvSpPr>
          <p:cNvPr id="902" name="Google Shape;902;p89"/>
          <p:cNvSpPr txBox="1"/>
          <p:nvPr/>
        </p:nvSpPr>
        <p:spPr>
          <a:xfrm>
            <a:off x="400669" y="4304628"/>
            <a:ext cx="8669439"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Create a light meter using a Light Dependent Resistor and 5 LEDs.</a:t>
            </a:r>
            <a:endParaRPr sz="1400" b="0" i="0" u="none" strike="noStrike" cap="none">
              <a:solidFill>
                <a:srgbClr val="000000"/>
              </a:solidFill>
              <a:latin typeface="Arial"/>
              <a:ea typeface="Arial"/>
              <a:cs typeface="Arial"/>
              <a:sym typeface="Arial"/>
            </a:endParaRPr>
          </a:p>
        </p:txBody>
      </p:sp>
      <p:pic>
        <p:nvPicPr>
          <p:cNvPr id="904" name="Google Shape;904;p89" descr="C:\Users\brian_000\Dropbox\Pictures\Electronics\photocells.JPG"/>
          <p:cNvPicPr preferRelativeResize="0"/>
          <p:nvPr/>
        </p:nvPicPr>
        <p:blipFill rotWithShape="1">
          <a:blip r:embed="rId3">
            <a:alphaModFix/>
          </a:blip>
          <a:srcRect/>
          <a:stretch/>
        </p:blipFill>
        <p:spPr>
          <a:xfrm>
            <a:off x="3036951" y="1233213"/>
            <a:ext cx="3070097" cy="2677073"/>
          </a:xfrm>
          <a:prstGeom prst="rect">
            <a:avLst/>
          </a:prstGeom>
          <a:noFill/>
          <a:ln w="1905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449375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0"/>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ACTIVITY 5</a:t>
            </a:r>
            <a:endParaRPr sz="1400" b="0" i="0" u="none" strike="noStrike" cap="none">
              <a:solidFill>
                <a:srgbClr val="000000"/>
              </a:solidFill>
              <a:latin typeface="Arial"/>
              <a:ea typeface="Arial"/>
              <a:cs typeface="Arial"/>
              <a:sym typeface="Arial"/>
            </a:endParaRPr>
          </a:p>
        </p:txBody>
      </p:sp>
      <p:sp>
        <p:nvSpPr>
          <p:cNvPr id="911" name="Google Shape;911;p90"/>
          <p:cNvSpPr txBox="1"/>
          <p:nvPr/>
        </p:nvSpPr>
        <p:spPr>
          <a:xfrm>
            <a:off x="4522124" y="3876284"/>
            <a:ext cx="4503327" cy="369332"/>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R2 10KΩ Resistor (Brown, Black, Orange)</a:t>
            </a:r>
            <a:endParaRPr sz="1400" b="0" i="0" u="none" strike="noStrike" cap="none">
              <a:solidFill>
                <a:srgbClr val="000000"/>
              </a:solidFill>
              <a:latin typeface="Arial"/>
              <a:ea typeface="Arial"/>
              <a:cs typeface="Arial"/>
              <a:sym typeface="Arial"/>
            </a:endParaRPr>
          </a:p>
        </p:txBody>
      </p:sp>
      <p:sp>
        <p:nvSpPr>
          <p:cNvPr id="912" name="Google Shape;912;p90"/>
          <p:cNvSpPr txBox="1"/>
          <p:nvPr/>
        </p:nvSpPr>
        <p:spPr>
          <a:xfrm>
            <a:off x="4522124" y="3501493"/>
            <a:ext cx="4561518" cy="369332"/>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R3 – 7 150Ω Resistors (Brown, Green, Brown)</a:t>
            </a:r>
            <a:endParaRPr sz="14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32" y="872837"/>
            <a:ext cx="2737484" cy="3680460"/>
          </a:xfrm>
          <a:prstGeom prst="rect">
            <a:avLst/>
          </a:prstGeom>
          <a:ln w="19050">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748" y="872837"/>
            <a:ext cx="3033342" cy="2495206"/>
          </a:xfrm>
          <a:prstGeom prst="rect">
            <a:avLst/>
          </a:prstGeom>
          <a:ln w="19050">
            <a:solidFill>
              <a:schemeClr val="tx1"/>
            </a:solidFill>
          </a:ln>
        </p:spPr>
      </p:pic>
    </p:spTree>
    <p:extLst>
      <p:ext uri="{BB962C8B-B14F-4D97-AF65-F5344CB8AC3E}">
        <p14:creationId xmlns:p14="http://schemas.microsoft.com/office/powerpoint/2010/main" val="1351854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96"/>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ACTIVITY 5</a:t>
            </a:r>
            <a:endParaRPr sz="1400" b="0" i="0" u="none" strike="noStrike" cap="none">
              <a:solidFill>
                <a:srgbClr val="000000"/>
              </a:solidFill>
              <a:latin typeface="Arial"/>
              <a:ea typeface="Arial"/>
              <a:cs typeface="Arial"/>
              <a:sym typeface="Arial"/>
            </a:endParaRPr>
          </a:p>
        </p:txBody>
      </p:sp>
      <p:sp>
        <p:nvSpPr>
          <p:cNvPr id="968" name="Google Shape;968;p96"/>
          <p:cNvSpPr txBox="1"/>
          <p:nvPr/>
        </p:nvSpPr>
        <p:spPr>
          <a:xfrm>
            <a:off x="2793662" y="1121863"/>
            <a:ext cx="3889186" cy="1815882"/>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0" i="0" u="none" strike="noStrike" cap="none" dirty="0">
                <a:solidFill>
                  <a:schemeClr val="dk1"/>
                </a:solidFill>
                <a:latin typeface="Calibri"/>
                <a:ea typeface="Calibri"/>
                <a:cs typeface="Calibri"/>
                <a:sym typeface="Calibri"/>
              </a:rPr>
              <a:t>R1 &amp; R2 create a voltage divider.</a:t>
            </a:r>
            <a:endParaRPr sz="18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2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1800" b="0" i="0" u="none" strike="noStrike" cap="none" dirty="0">
                <a:solidFill>
                  <a:schemeClr val="dk1"/>
                </a:solidFill>
                <a:latin typeface="Calibri"/>
                <a:ea typeface="Calibri"/>
                <a:cs typeface="Calibri"/>
                <a:sym typeface="Calibri"/>
              </a:rPr>
              <a:t>Generates an analog signal that</a:t>
            </a:r>
            <a:endParaRPr sz="18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2800"/>
              <a:buFont typeface="Arial"/>
              <a:buNone/>
            </a:pPr>
            <a:r>
              <a:rPr lang="en-US" sz="1800" b="0" i="0" u="none" strike="noStrike" cap="none" dirty="0">
                <a:solidFill>
                  <a:schemeClr val="dk1"/>
                </a:solidFill>
                <a:latin typeface="Calibri"/>
                <a:ea typeface="Calibri"/>
                <a:cs typeface="Calibri"/>
                <a:sym typeface="Calibri"/>
              </a:rPr>
              <a:t>varies between 0 and 5V</a:t>
            </a:r>
            <a:endParaRPr sz="1800" b="0" i="0" u="none" strike="noStrike" cap="none" dirty="0">
              <a:solidFill>
                <a:srgbClr val="000000"/>
              </a:solidFill>
              <a:sym typeface="Arial"/>
            </a:endParaRPr>
          </a:p>
        </p:txBody>
      </p:sp>
      <p:sp>
        <p:nvSpPr>
          <p:cNvPr id="969" name="Google Shape;969;p96"/>
          <p:cNvSpPr/>
          <p:nvPr/>
        </p:nvSpPr>
        <p:spPr>
          <a:xfrm>
            <a:off x="3234821" y="3307399"/>
            <a:ext cx="5815853" cy="1477328"/>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Lots of light: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Resistance of LDR is low – Analog pin is close to 5V</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Little light: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Resistance of LDR is high – Analog pin is close to 0V (GND)</a:t>
            </a:r>
            <a:endParaRPr sz="14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52" y="997173"/>
            <a:ext cx="2217979" cy="1824494"/>
          </a:xfrm>
          <a:prstGeom prst="rect">
            <a:avLst/>
          </a:prstGeom>
        </p:spPr>
      </p:pic>
    </p:spTree>
    <p:extLst>
      <p:ext uri="{BB962C8B-B14F-4D97-AF65-F5344CB8AC3E}">
        <p14:creationId xmlns:p14="http://schemas.microsoft.com/office/powerpoint/2010/main" val="3037615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97"/>
          <p:cNvSpPr txBox="1"/>
          <p:nvPr/>
        </p:nvSpPr>
        <p:spPr>
          <a:xfrm>
            <a:off x="-590205" y="-59633"/>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DATA TYPES FOR NUMBERS</a:t>
            </a:r>
            <a:endParaRPr sz="1400" b="0" i="0" u="none" strike="noStrike" cap="none" dirty="0">
              <a:solidFill>
                <a:srgbClr val="000000"/>
              </a:solidFill>
              <a:latin typeface="Arial"/>
              <a:ea typeface="Arial"/>
              <a:cs typeface="Arial"/>
              <a:sym typeface="Arial"/>
            </a:endParaRPr>
          </a:p>
        </p:txBody>
      </p:sp>
      <p:graphicFrame>
        <p:nvGraphicFramePr>
          <p:cNvPr id="978" name="Google Shape;978;p97"/>
          <p:cNvGraphicFramePr/>
          <p:nvPr>
            <p:extLst>
              <p:ext uri="{D42A27DB-BD31-4B8C-83A1-F6EECF244321}">
                <p14:modId xmlns:p14="http://schemas.microsoft.com/office/powerpoint/2010/main" val="2144221533"/>
              </p:ext>
            </p:extLst>
          </p:nvPr>
        </p:nvGraphicFramePr>
        <p:xfrm>
          <a:off x="0" y="577438"/>
          <a:ext cx="6830700" cy="4557345"/>
        </p:xfrm>
        <a:graphic>
          <a:graphicData uri="http://schemas.openxmlformats.org/drawingml/2006/table">
            <a:tbl>
              <a:tblPr firstRow="1" bandRow="1">
                <a:noFill/>
              </a:tblPr>
              <a:tblGrid>
                <a:gridCol w="1791275">
                  <a:extLst>
                    <a:ext uri="{9D8B030D-6E8A-4147-A177-3AD203B41FA5}">
                      <a16:colId xmlns:a16="http://schemas.microsoft.com/office/drawing/2014/main" val="20000"/>
                    </a:ext>
                  </a:extLst>
                </a:gridCol>
                <a:gridCol w="1244485">
                  <a:extLst>
                    <a:ext uri="{9D8B030D-6E8A-4147-A177-3AD203B41FA5}">
                      <a16:colId xmlns:a16="http://schemas.microsoft.com/office/drawing/2014/main" val="20001"/>
                    </a:ext>
                  </a:extLst>
                </a:gridCol>
                <a:gridCol w="3794940">
                  <a:extLst>
                    <a:ext uri="{9D8B030D-6E8A-4147-A177-3AD203B41FA5}">
                      <a16:colId xmlns:a16="http://schemas.microsoft.com/office/drawing/2014/main" val="20002"/>
                    </a:ext>
                  </a:extLst>
                </a:gridCol>
              </a:tblGrid>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Type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Byte length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Range of values</a:t>
                      </a:r>
                      <a:endParaRPr sz="1400" u="none" strike="noStrike" cap="none"/>
                    </a:p>
                  </a:txBody>
                  <a:tcPr marL="91450" marR="91450" marT="45725" marB="45725"/>
                </a:tc>
                <a:extLst>
                  <a:ext uri="{0D108BD9-81ED-4DB2-BD59-A6C34878D82A}">
                    <a16:rowId xmlns:a16="http://schemas.microsoft.com/office/drawing/2014/main" val="10000"/>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boolean</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Limited to logic true or false</a:t>
                      </a:r>
                      <a:endParaRPr sz="1800" u="none" strike="noStrike" cap="none"/>
                    </a:p>
                  </a:txBody>
                  <a:tcPr marL="91450" marR="91450" marT="45725" marB="45725"/>
                </a:tc>
                <a:extLst>
                  <a:ext uri="{0D108BD9-81ED-4DB2-BD59-A6C34878D82A}">
                    <a16:rowId xmlns:a16="http://schemas.microsoft.com/office/drawing/2014/main" val="10001"/>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unsigned char</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 to 255</a:t>
                      </a:r>
                      <a:endParaRPr sz="1400" u="none" strike="noStrike" cap="none"/>
                    </a:p>
                  </a:txBody>
                  <a:tcPr marL="91450" marR="91450" marT="45725" marB="45725"/>
                </a:tc>
                <a:extLst>
                  <a:ext uri="{0D108BD9-81ED-4DB2-BD59-A6C34878D82A}">
                    <a16:rowId xmlns:a16="http://schemas.microsoft.com/office/drawing/2014/main" val="10002"/>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byte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 to 255</a:t>
                      </a:r>
                      <a:endParaRPr sz="1400" u="none" strike="noStrike" cap="none"/>
                    </a:p>
                  </a:txBody>
                  <a:tcPr marL="91450" marR="91450" marT="45725" marB="45725"/>
                </a:tc>
                <a:extLst>
                  <a:ext uri="{0D108BD9-81ED-4DB2-BD59-A6C34878D82A}">
                    <a16:rowId xmlns:a16="http://schemas.microsoft.com/office/drawing/2014/main" val="10003"/>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-32,768 to 32,767</a:t>
                      </a:r>
                      <a:endParaRPr sz="1400" u="none" strike="noStrike" cap="none"/>
                    </a:p>
                  </a:txBody>
                  <a:tcPr marL="91450" marR="91450" marT="45725" marB="45725"/>
                </a:tc>
                <a:extLst>
                  <a:ext uri="{0D108BD9-81ED-4DB2-BD59-A6C34878D82A}">
                    <a16:rowId xmlns:a16="http://schemas.microsoft.com/office/drawing/2014/main" val="10004"/>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unsigned int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 to 65,535</a:t>
                      </a:r>
                      <a:endParaRPr sz="1400" u="none" strike="noStrike" cap="none"/>
                    </a:p>
                  </a:txBody>
                  <a:tcPr marL="91450" marR="91450" marT="45725" marB="45725"/>
                </a:tc>
                <a:extLst>
                  <a:ext uri="{0D108BD9-81ED-4DB2-BD59-A6C34878D82A}">
                    <a16:rowId xmlns:a16="http://schemas.microsoft.com/office/drawing/2014/main" val="10005"/>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long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-2,147,483,648 to 2,147,483,647</a:t>
                      </a:r>
                      <a:endParaRPr sz="1400" u="none" strike="noStrike" cap="none"/>
                    </a:p>
                  </a:txBody>
                  <a:tcPr marL="91450" marR="91450" marT="45725" marB="45725"/>
                </a:tc>
                <a:extLst>
                  <a:ext uri="{0D108BD9-81ED-4DB2-BD59-A6C34878D82A}">
                    <a16:rowId xmlns:a16="http://schemas.microsoft.com/office/drawing/2014/main" val="10006"/>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unsigned long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 to 4,294,967,295</a:t>
                      </a:r>
                      <a:endParaRPr sz="1400" u="none" strike="noStrike" cap="none"/>
                    </a:p>
                  </a:txBody>
                  <a:tcPr marL="91450" marR="91450" marT="45725" marB="45725"/>
                </a:tc>
                <a:extLst>
                  <a:ext uri="{0D108BD9-81ED-4DB2-BD59-A6C34878D82A}">
                    <a16:rowId xmlns:a16="http://schemas.microsoft.com/office/drawing/2014/main" val="10007"/>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float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-3.4028235E+38 to 3.4028235E+38</a:t>
                      </a:r>
                      <a:endParaRPr sz="1400" u="none" strike="noStrike" cap="none"/>
                    </a:p>
                  </a:txBody>
                  <a:tcPr marL="91450" marR="91450" marT="45725" marB="45725"/>
                </a:tc>
                <a:extLst>
                  <a:ext uri="{0D108BD9-81ED-4DB2-BD59-A6C34878D82A}">
                    <a16:rowId xmlns:a16="http://schemas.microsoft.com/office/drawing/2014/main" val="10008"/>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double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dirty="0"/>
                        <a:t>-3.4028235E+38 to 3.4028235E+38</a:t>
                      </a:r>
                      <a:endParaRPr sz="1400" u="none" strike="noStrike" cap="none" dirty="0"/>
                    </a:p>
                  </a:txBody>
                  <a:tcPr marL="91450" marR="91450" marT="45725" marB="4572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61294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98"/>
          <p:cNvSpPr txBox="1"/>
          <p:nvPr/>
        </p:nvSpPr>
        <p:spPr>
          <a:xfrm>
            <a:off x="457200" y="206375"/>
            <a:ext cx="6267796"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DATA TYPES FOR LETTERS</a:t>
            </a:r>
            <a:endParaRPr sz="1400" b="0" i="0" u="none" strike="noStrike" cap="none" dirty="0">
              <a:solidFill>
                <a:srgbClr val="000000"/>
              </a:solidFill>
              <a:latin typeface="Arial"/>
              <a:ea typeface="Arial"/>
              <a:cs typeface="Arial"/>
              <a:sym typeface="Arial"/>
            </a:endParaRPr>
          </a:p>
        </p:txBody>
      </p:sp>
      <p:graphicFrame>
        <p:nvGraphicFramePr>
          <p:cNvPr id="986" name="Google Shape;986;p98"/>
          <p:cNvGraphicFramePr/>
          <p:nvPr>
            <p:extLst>
              <p:ext uri="{D42A27DB-BD31-4B8C-83A1-F6EECF244321}">
                <p14:modId xmlns:p14="http://schemas.microsoft.com/office/powerpoint/2010/main" val="3079834654"/>
              </p:ext>
            </p:extLst>
          </p:nvPr>
        </p:nvGraphicFramePr>
        <p:xfrm>
          <a:off x="457200" y="2309732"/>
          <a:ext cx="8147090" cy="1130175"/>
        </p:xfrm>
        <a:graphic>
          <a:graphicData uri="http://schemas.openxmlformats.org/drawingml/2006/table">
            <a:tbl>
              <a:tblPr firstRow="1" bandRow="1">
                <a:noFill/>
              </a:tblPr>
              <a:tblGrid>
                <a:gridCol w="2136479">
                  <a:extLst>
                    <a:ext uri="{9D8B030D-6E8A-4147-A177-3AD203B41FA5}">
                      <a16:colId xmlns:a16="http://schemas.microsoft.com/office/drawing/2014/main" val="20000"/>
                    </a:ext>
                  </a:extLst>
                </a:gridCol>
                <a:gridCol w="1517915">
                  <a:extLst>
                    <a:ext uri="{9D8B030D-6E8A-4147-A177-3AD203B41FA5}">
                      <a16:colId xmlns:a16="http://schemas.microsoft.com/office/drawing/2014/main" val="20001"/>
                    </a:ext>
                  </a:extLst>
                </a:gridCol>
                <a:gridCol w="4492696">
                  <a:extLst>
                    <a:ext uri="{9D8B030D-6E8A-4147-A177-3AD203B41FA5}">
                      <a16:colId xmlns:a16="http://schemas.microsoft.com/office/drawing/2014/main" val="20002"/>
                    </a:ext>
                  </a:extLst>
                </a:gridCol>
              </a:tblGrid>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Type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Byte length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Range of values</a:t>
                      </a:r>
                      <a:endParaRPr sz="1400" u="none" strike="noStrike" cap="none"/>
                    </a:p>
                  </a:txBody>
                  <a:tcPr marL="91450" marR="91450" marT="45725" marB="45725"/>
                </a:tc>
                <a:extLst>
                  <a:ext uri="{0D108BD9-81ED-4DB2-BD59-A6C34878D82A}">
                    <a16:rowId xmlns:a16="http://schemas.microsoft.com/office/drawing/2014/main" val="10000"/>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Char</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1</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-128 to + 127 or single ASCII* character</a:t>
                      </a:r>
                      <a:endParaRPr sz="1400" u="none" strike="noStrike" cap="none" dirty="0"/>
                    </a:p>
                  </a:txBody>
                  <a:tcPr marL="91450" marR="91450" marT="45725" marB="45725"/>
                </a:tc>
                <a:extLst>
                  <a:ext uri="{0D108BD9-81ED-4DB2-BD59-A6C34878D82A}">
                    <a16:rowId xmlns:a16="http://schemas.microsoft.com/office/drawing/2014/main" val="10001"/>
                  </a:ext>
                </a:extLst>
              </a:tr>
              <a:tr h="376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String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Varies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A list of characters</a:t>
                      </a:r>
                      <a:endParaRPr sz="1800" u="none" strike="noStrike" cap="none" dirty="0"/>
                    </a:p>
                  </a:txBody>
                  <a:tcPr marL="91450" marR="91450" marT="45725" marB="45725"/>
                </a:tc>
                <a:extLst>
                  <a:ext uri="{0D108BD9-81ED-4DB2-BD59-A6C34878D82A}">
                    <a16:rowId xmlns:a16="http://schemas.microsoft.com/office/drawing/2014/main" val="10002"/>
                  </a:ext>
                </a:extLst>
              </a:tr>
            </a:tbl>
          </a:graphicData>
        </a:graphic>
      </p:graphicFrame>
      <p:sp>
        <p:nvSpPr>
          <p:cNvPr id="987" name="Google Shape;987;p98"/>
          <p:cNvSpPr txBox="1"/>
          <p:nvPr/>
        </p:nvSpPr>
        <p:spPr>
          <a:xfrm>
            <a:off x="1221971" y="3510001"/>
            <a:ext cx="7596325" cy="16334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Calibri"/>
                <a:ea typeface="Calibri"/>
                <a:cs typeface="Calibri"/>
                <a:sym typeface="Calibri"/>
              </a:rPr>
              <a:t>*ASCII – American Standard Code for Information Interchange</a:t>
            </a:r>
            <a:endParaRPr sz="20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Calibri"/>
                <a:ea typeface="Calibri"/>
                <a:cs typeface="Calibri"/>
                <a:sym typeface="Calibri"/>
              </a:rPr>
              <a:t>Each letter is represented by a single Byte of data.</a:t>
            </a:r>
            <a:endParaRPr sz="20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dirty="0">
                <a:solidFill>
                  <a:schemeClr val="dk1"/>
                </a:solidFill>
                <a:latin typeface="Calibri"/>
                <a:ea typeface="Calibri"/>
                <a:cs typeface="Calibri"/>
                <a:sym typeface="Calibri"/>
              </a:rPr>
              <a:t>01000001(decimal 65) = A </a:t>
            </a:r>
            <a:endParaRPr sz="20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dirty="0">
                <a:solidFill>
                  <a:schemeClr val="dk1"/>
                </a:solidFill>
                <a:latin typeface="Calibri"/>
                <a:ea typeface="Calibri"/>
                <a:cs typeface="Calibri"/>
                <a:sym typeface="Calibri"/>
              </a:rPr>
              <a:t>01100001(decimal 97) = a</a:t>
            </a:r>
            <a:endParaRPr sz="2000" b="0" i="0" u="none" strike="noStrike" cap="none" dirty="0">
              <a:solidFill>
                <a:srgbClr val="000000"/>
              </a:solidFill>
              <a:sym typeface="Arial"/>
            </a:endParaRPr>
          </a:p>
        </p:txBody>
      </p:sp>
    </p:spTree>
    <p:extLst>
      <p:ext uri="{BB962C8B-B14F-4D97-AF65-F5344CB8AC3E}">
        <p14:creationId xmlns:p14="http://schemas.microsoft.com/office/powerpoint/2010/main" val="156967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idx="4294967295"/>
          </p:nvPr>
        </p:nvSpPr>
        <p:spPr>
          <a:xfrm>
            <a:off x="134471" y="191007"/>
            <a:ext cx="6619795" cy="857250"/>
          </a:xfrm>
          <a:prstGeom prst="rect">
            <a:avLst/>
          </a:prstGeom>
          <a:noFill/>
          <a:ln>
            <a:noFill/>
          </a:ln>
        </p:spPr>
        <p:txBody>
          <a:bodyPr spcFirstLastPara="1" wrap="square" lIns="91425" tIns="45700" rIns="91425" bIns="45700" anchor="t" anchorCtr="0">
            <a:noAutofit/>
          </a:bodyPr>
          <a:lstStyle/>
          <a:p>
            <a:pPr lvl="0" algn="ctr">
              <a:buSzPts val="4000"/>
            </a:pPr>
            <a:r>
              <a:rPr lang="en-US" sz="3600" b="1" dirty="0">
                <a:solidFill>
                  <a:schemeClr val="dk1"/>
                </a:solidFill>
                <a:latin typeface="Calibri"/>
                <a:ea typeface="Calibri"/>
                <a:cs typeface="Calibri"/>
                <a:sym typeface="Calibri"/>
              </a:rPr>
              <a:t>How Sensors Provide Information</a:t>
            </a:r>
            <a:endParaRPr sz="1200" b="0" i="0" u="none" strike="noStrike" cap="none" dirty="0">
              <a:solidFill>
                <a:srgbClr val="000000"/>
              </a:solidFill>
              <a:latin typeface="Arial"/>
              <a:ea typeface="Arial"/>
              <a:cs typeface="Arial"/>
              <a:sym typeface="Arial"/>
            </a:endParaRPr>
          </a:p>
        </p:txBody>
      </p:sp>
      <p:sp>
        <p:nvSpPr>
          <p:cNvPr id="201" name="Google Shape;201;p22"/>
          <p:cNvSpPr txBox="1"/>
          <p:nvPr/>
        </p:nvSpPr>
        <p:spPr>
          <a:xfrm>
            <a:off x="1304097" y="3160178"/>
            <a:ext cx="6737369"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Serial</a:t>
            </a:r>
            <a:r>
              <a:rPr lang="en-US" sz="2000" b="0" i="0" u="none" strike="noStrike" cap="none" dirty="0">
                <a:solidFill>
                  <a:schemeClr val="dk1"/>
                </a:solidFill>
                <a:latin typeface="Calibri"/>
                <a:ea typeface="Calibri"/>
                <a:cs typeface="Calibri"/>
                <a:sym typeface="Calibri"/>
              </a:rPr>
              <a:t> (UART, I</a:t>
            </a:r>
            <a:r>
              <a:rPr lang="en-US" sz="2000" b="0" i="0" u="none" strike="noStrike" cap="none" baseline="30000" dirty="0">
                <a:solidFill>
                  <a:schemeClr val="dk1"/>
                </a:solidFill>
                <a:latin typeface="Calibri"/>
                <a:ea typeface="Calibri"/>
                <a:cs typeface="Calibri"/>
                <a:sym typeface="Calibri"/>
              </a:rPr>
              <a:t>2</a:t>
            </a:r>
            <a:r>
              <a:rPr lang="en-US" sz="2000" b="0" i="0" u="none" strike="noStrike" cap="none" dirty="0">
                <a:solidFill>
                  <a:schemeClr val="dk1"/>
                </a:solidFill>
                <a:latin typeface="Calibri"/>
                <a:ea typeface="Calibri"/>
                <a:cs typeface="Calibri"/>
                <a:sym typeface="Calibri"/>
              </a:rPr>
              <a:t>C, SPI) – Serial communication of sensor data</a:t>
            </a:r>
          </a:p>
          <a:p>
            <a:pPr marL="0" marR="0" lvl="0" indent="0" algn="l" rtl="0">
              <a:lnSpc>
                <a:spcPct val="100000"/>
              </a:lnSpc>
              <a:spcBef>
                <a:spcPts val="0"/>
              </a:spcBef>
              <a:spcAft>
                <a:spcPts val="0"/>
              </a:spcAft>
              <a:buClr>
                <a:srgbClr val="000000"/>
              </a:buClr>
              <a:buSzPts val="2000"/>
              <a:buFont typeface="Arial"/>
              <a:buNone/>
            </a:pPr>
            <a:endParaRPr lang="en-US" dirty="0"/>
          </a:p>
          <a:p>
            <a:pPr marL="0" marR="0" lvl="0" indent="0" algn="l" rtl="0">
              <a:lnSpc>
                <a:spcPct val="100000"/>
              </a:lnSpc>
              <a:spcBef>
                <a:spcPts val="0"/>
              </a:spcBef>
              <a:spcAft>
                <a:spcPts val="0"/>
              </a:spcAft>
              <a:buClr>
                <a:srgbClr val="000000"/>
              </a:buClr>
              <a:buSzPts val="2000"/>
              <a:buFont typeface="Arial"/>
              <a:buNone/>
            </a:pPr>
            <a:r>
              <a:rPr lang="en-US" sz="2000" dirty="0">
                <a:solidFill>
                  <a:schemeClr val="dk1"/>
                </a:solidFill>
                <a:latin typeface="Calibri"/>
                <a:cs typeface="Calibri"/>
                <a:sym typeface="Calibri"/>
              </a:rPr>
              <a:t>UART – Universal Asynchronous Receiver-Transmitter</a:t>
            </a:r>
          </a:p>
          <a:p>
            <a:pPr marL="0" marR="0" lvl="0" indent="0" algn="l" rtl="0">
              <a:lnSpc>
                <a:spcPct val="100000"/>
              </a:lnSpc>
              <a:spcBef>
                <a:spcPts val="0"/>
              </a:spcBef>
              <a:spcAft>
                <a:spcPts val="0"/>
              </a:spcAft>
              <a:buClr>
                <a:srgbClr val="000000"/>
              </a:buClr>
              <a:buSzPts val="2000"/>
              <a:buFont typeface="Arial"/>
              <a:buNone/>
            </a:pPr>
            <a:r>
              <a:rPr lang="en-US" sz="2000" dirty="0">
                <a:solidFill>
                  <a:schemeClr val="dk1"/>
                </a:solidFill>
                <a:latin typeface="Calibri"/>
                <a:cs typeface="Calibri"/>
                <a:sym typeface="Calibri"/>
              </a:rPr>
              <a:t>I</a:t>
            </a:r>
            <a:r>
              <a:rPr lang="en-US" sz="2000" baseline="30000" dirty="0">
                <a:solidFill>
                  <a:schemeClr val="dk1"/>
                </a:solidFill>
                <a:latin typeface="Calibri"/>
                <a:cs typeface="Calibri"/>
                <a:sym typeface="Calibri"/>
              </a:rPr>
              <a:t>2</a:t>
            </a:r>
            <a:r>
              <a:rPr lang="en-US" sz="2000" dirty="0">
                <a:solidFill>
                  <a:schemeClr val="dk1"/>
                </a:solidFill>
                <a:latin typeface="Calibri"/>
                <a:cs typeface="Calibri"/>
                <a:sym typeface="Calibri"/>
              </a:rPr>
              <a:t>C – Inter-Integrated Circuit</a:t>
            </a:r>
          </a:p>
          <a:p>
            <a:pPr marL="0" marR="0" lvl="0" indent="0" algn="l" rtl="0">
              <a:lnSpc>
                <a:spcPct val="100000"/>
              </a:lnSpc>
              <a:spcBef>
                <a:spcPts val="0"/>
              </a:spcBef>
              <a:spcAft>
                <a:spcPts val="0"/>
              </a:spcAft>
              <a:buClr>
                <a:srgbClr val="000000"/>
              </a:buClr>
              <a:buSzPts val="2000"/>
              <a:buFont typeface="Arial"/>
              <a:buNone/>
            </a:pPr>
            <a:r>
              <a:rPr lang="en-US" sz="2000" dirty="0">
                <a:solidFill>
                  <a:schemeClr val="dk1"/>
                </a:solidFill>
                <a:latin typeface="Calibri"/>
                <a:cs typeface="Calibri"/>
                <a:sym typeface="Calibri"/>
              </a:rPr>
              <a:t>SPI – Serial Peripheral Interface</a:t>
            </a:r>
          </a:p>
        </p:txBody>
      </p:sp>
      <p:sp>
        <p:nvSpPr>
          <p:cNvPr id="202" name="Google Shape;202;p22"/>
          <p:cNvSpPr txBox="1"/>
          <p:nvPr/>
        </p:nvSpPr>
        <p:spPr>
          <a:xfrm>
            <a:off x="4930700" y="2488182"/>
            <a:ext cx="1354410" cy="369332"/>
          </a:xfrm>
          <a:prstGeom prst="rect">
            <a:avLst/>
          </a:prstGeom>
          <a:noFill/>
          <a:ln w="19050" cap="flat" cmpd="sng">
            <a:solidFill>
              <a:schemeClr val="bg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Acceleration</a:t>
            </a:r>
            <a:endParaRPr sz="1400" b="0" i="0" u="none" strike="noStrike" cap="none" dirty="0">
              <a:solidFill>
                <a:srgbClr val="000000"/>
              </a:solidFill>
              <a:latin typeface="Arial"/>
              <a:ea typeface="Arial"/>
              <a:cs typeface="Arial"/>
              <a:sym typeface="Arial"/>
            </a:endParaRPr>
          </a:p>
        </p:txBody>
      </p:sp>
      <p:sp>
        <p:nvSpPr>
          <p:cNvPr id="2" name="TextBox 1"/>
          <p:cNvSpPr txBox="1"/>
          <p:nvPr/>
        </p:nvSpPr>
        <p:spPr>
          <a:xfrm>
            <a:off x="972589" y="1197033"/>
            <a:ext cx="3538148" cy="523220"/>
          </a:xfrm>
          <a:prstGeom prst="rect">
            <a:avLst/>
          </a:prstGeom>
          <a:noFill/>
        </p:spPr>
        <p:txBody>
          <a:bodyPr wrap="none" rtlCol="0">
            <a:spAutoFit/>
          </a:bodyPr>
          <a:lstStyle/>
          <a:p>
            <a:r>
              <a:rPr lang="en-US" dirty="0"/>
              <a:t>ADXL345 provides detailed information on</a:t>
            </a:r>
            <a:br>
              <a:rPr lang="en-US" dirty="0"/>
            </a:br>
            <a:r>
              <a:rPr lang="en-US" dirty="0"/>
              <a:t>movement via serial communication.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625" y="881654"/>
            <a:ext cx="1558561" cy="1558561"/>
          </a:xfrm>
          <a:prstGeom prst="rect">
            <a:avLst/>
          </a:prstGeom>
          <a:ln w="19050">
            <a:solidFill>
              <a:schemeClr val="tx1"/>
            </a:solidFill>
          </a:ln>
        </p:spPr>
      </p:pic>
    </p:spTree>
    <p:extLst>
      <p:ext uri="{BB962C8B-B14F-4D97-AF65-F5344CB8AC3E}">
        <p14:creationId xmlns:p14="http://schemas.microsoft.com/office/powerpoint/2010/main" val="113767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title" idx="4294967295"/>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ANALOG</a:t>
            </a:r>
            <a:endParaRPr sz="1400" b="0" i="0" u="none" strike="noStrike" cap="none">
              <a:solidFill>
                <a:srgbClr val="000000"/>
              </a:solidFill>
              <a:latin typeface="Arial"/>
              <a:ea typeface="Arial"/>
              <a:cs typeface="Arial"/>
              <a:sym typeface="Arial"/>
            </a:endParaRPr>
          </a:p>
        </p:txBody>
      </p:sp>
      <p:sp>
        <p:nvSpPr>
          <p:cNvPr id="210" name="Google Shape;210;p23"/>
          <p:cNvSpPr txBox="1">
            <a:spLocks noGrp="1"/>
          </p:cNvSpPr>
          <p:nvPr>
            <p:ph type="body" idx="4294967295"/>
          </p:nvPr>
        </p:nvSpPr>
        <p:spPr>
          <a:xfrm>
            <a:off x="0" y="1328738"/>
            <a:ext cx="9144000" cy="1335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Reminder: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48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When something is </a:t>
            </a:r>
            <a:r>
              <a:rPr lang="en-US" sz="2400" b="1" i="0" u="none" strike="noStrike" cap="none" dirty="0">
                <a:solidFill>
                  <a:schemeClr val="dk1"/>
                </a:solidFill>
                <a:latin typeface="Calibri"/>
                <a:ea typeface="Calibri"/>
                <a:cs typeface="Calibri"/>
                <a:sym typeface="Calibri"/>
              </a:rPr>
              <a:t>analog</a:t>
            </a:r>
            <a:r>
              <a:rPr lang="en-US" sz="2400" b="0" i="0" u="none" strike="noStrike" cap="none" dirty="0">
                <a:solidFill>
                  <a:schemeClr val="dk1"/>
                </a:solidFill>
                <a:latin typeface="Calibri"/>
                <a:ea typeface="Calibri"/>
                <a:cs typeface="Calibri"/>
                <a:sym typeface="Calibri"/>
              </a:rPr>
              <a:t>, if varies in endless amounts.</a:t>
            </a:r>
            <a:endParaRPr sz="1400" b="0" i="0" u="none" strike="noStrike" cap="none" dirty="0">
              <a:solidFill>
                <a:srgbClr val="000000"/>
              </a:solidFill>
              <a:latin typeface="Arial"/>
              <a:ea typeface="Arial"/>
              <a:cs typeface="Arial"/>
              <a:sym typeface="Arial"/>
            </a:endParaRPr>
          </a:p>
        </p:txBody>
      </p:sp>
      <p:grpSp>
        <p:nvGrpSpPr>
          <p:cNvPr id="211" name="Google Shape;211;p23"/>
          <p:cNvGrpSpPr/>
          <p:nvPr/>
        </p:nvGrpSpPr>
        <p:grpSpPr>
          <a:xfrm>
            <a:off x="457200" y="2908300"/>
            <a:ext cx="1536700" cy="1905000"/>
            <a:chOff x="457200" y="2722253"/>
            <a:chExt cx="1536701" cy="1906033"/>
          </a:xfrm>
        </p:grpSpPr>
        <p:pic>
          <p:nvPicPr>
            <p:cNvPr id="212" name="Google Shape;212;p23" descr="C:\Users\Asus\Dropbox\Pictures\Electronics\Arduino\dimmer-switch-slide.jpg"/>
            <p:cNvPicPr preferRelativeResize="0"/>
            <p:nvPr/>
          </p:nvPicPr>
          <p:blipFill rotWithShape="1">
            <a:blip r:embed="rId3">
              <a:alphaModFix/>
            </a:blip>
            <a:srcRect/>
            <a:stretch/>
          </p:blipFill>
          <p:spPr>
            <a:xfrm>
              <a:off x="457200" y="2722253"/>
              <a:ext cx="1536701" cy="1536701"/>
            </a:xfrm>
            <a:prstGeom prst="rect">
              <a:avLst/>
            </a:prstGeom>
            <a:noFill/>
            <a:ln w="19050" cap="flat" cmpd="sng">
              <a:solidFill>
                <a:schemeClr val="dk1"/>
              </a:solidFill>
              <a:prstDash val="solid"/>
              <a:miter lim="800000"/>
              <a:headEnd type="none" w="sm" len="sm"/>
              <a:tailEnd type="none" w="sm" len="sm"/>
            </a:ln>
          </p:spPr>
        </p:pic>
        <p:sp>
          <p:nvSpPr>
            <p:cNvPr id="213" name="Google Shape;213;p23"/>
            <p:cNvSpPr txBox="1"/>
            <p:nvPr/>
          </p:nvSpPr>
          <p:spPr>
            <a:xfrm>
              <a:off x="457200" y="4258954"/>
              <a:ext cx="1536701"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Resistance</a:t>
              </a:r>
              <a:endParaRPr sz="1400" b="0" i="0" u="none" strike="noStrike" cap="none">
                <a:solidFill>
                  <a:srgbClr val="000000"/>
                </a:solidFill>
                <a:latin typeface="Arial"/>
                <a:ea typeface="Arial"/>
                <a:cs typeface="Arial"/>
                <a:sym typeface="Arial"/>
              </a:endParaRPr>
            </a:p>
          </p:txBody>
        </p:sp>
      </p:grpSp>
      <p:grpSp>
        <p:nvGrpSpPr>
          <p:cNvPr id="214" name="Google Shape;214;p23"/>
          <p:cNvGrpSpPr/>
          <p:nvPr/>
        </p:nvGrpSpPr>
        <p:grpSpPr>
          <a:xfrm>
            <a:off x="2590800" y="2928938"/>
            <a:ext cx="1514475" cy="1908175"/>
            <a:chOff x="2590800" y="2722253"/>
            <a:chExt cx="1514442" cy="1908594"/>
          </a:xfrm>
        </p:grpSpPr>
        <p:pic>
          <p:nvPicPr>
            <p:cNvPr id="215" name="Google Shape;215;p23" descr="C:\Users\Asus\Dropbox\Pictures\Electronics\Arduino\analog wall clock.jpg"/>
            <p:cNvPicPr preferRelativeResize="0"/>
            <p:nvPr/>
          </p:nvPicPr>
          <p:blipFill rotWithShape="1">
            <a:blip r:embed="rId4">
              <a:alphaModFix/>
            </a:blip>
            <a:srcRect/>
            <a:stretch/>
          </p:blipFill>
          <p:spPr>
            <a:xfrm>
              <a:off x="2590800" y="2722253"/>
              <a:ext cx="1514442" cy="1539067"/>
            </a:xfrm>
            <a:prstGeom prst="rect">
              <a:avLst/>
            </a:prstGeom>
            <a:noFill/>
            <a:ln w="19050" cap="flat" cmpd="sng">
              <a:solidFill>
                <a:schemeClr val="dk1"/>
              </a:solidFill>
              <a:prstDash val="solid"/>
              <a:miter lim="800000"/>
              <a:headEnd type="none" w="sm" len="sm"/>
              <a:tailEnd type="none" w="sm" len="sm"/>
            </a:ln>
          </p:spPr>
        </p:pic>
        <p:sp>
          <p:nvSpPr>
            <p:cNvPr id="216" name="Google Shape;216;p23"/>
            <p:cNvSpPr txBox="1"/>
            <p:nvPr/>
          </p:nvSpPr>
          <p:spPr>
            <a:xfrm>
              <a:off x="2590800" y="4261515"/>
              <a:ext cx="1514442"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grpSp>
      <p:grpSp>
        <p:nvGrpSpPr>
          <p:cNvPr id="217" name="Google Shape;217;p23"/>
          <p:cNvGrpSpPr/>
          <p:nvPr/>
        </p:nvGrpSpPr>
        <p:grpSpPr>
          <a:xfrm>
            <a:off x="4645025" y="2908300"/>
            <a:ext cx="1538288" cy="1908175"/>
            <a:chOff x="4657898" y="2722253"/>
            <a:chExt cx="1539068" cy="1908594"/>
          </a:xfrm>
        </p:grpSpPr>
        <p:pic>
          <p:nvPicPr>
            <p:cNvPr id="218" name="Google Shape;218;p23" descr="C:\Users\Asus\Dropbox\Pictures\Electronics\Arduino\analog thermometer.jpg"/>
            <p:cNvPicPr preferRelativeResize="0"/>
            <p:nvPr/>
          </p:nvPicPr>
          <p:blipFill rotWithShape="1">
            <a:blip r:embed="rId5">
              <a:alphaModFix/>
            </a:blip>
            <a:srcRect/>
            <a:stretch/>
          </p:blipFill>
          <p:spPr>
            <a:xfrm rot="5400000">
              <a:off x="4657898" y="2722253"/>
              <a:ext cx="1539068" cy="1539068"/>
            </a:xfrm>
            <a:prstGeom prst="rect">
              <a:avLst/>
            </a:prstGeom>
            <a:noFill/>
            <a:ln w="19050" cap="flat" cmpd="sng">
              <a:solidFill>
                <a:schemeClr val="dk1"/>
              </a:solidFill>
              <a:prstDash val="solid"/>
              <a:miter lim="800000"/>
              <a:headEnd type="none" w="sm" len="sm"/>
              <a:tailEnd type="none" w="sm" len="sm"/>
            </a:ln>
          </p:spPr>
        </p:pic>
        <p:sp>
          <p:nvSpPr>
            <p:cNvPr id="219" name="Google Shape;219;p23"/>
            <p:cNvSpPr txBox="1"/>
            <p:nvPr/>
          </p:nvSpPr>
          <p:spPr>
            <a:xfrm>
              <a:off x="4657898" y="4261515"/>
              <a:ext cx="151223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grpSp>
        <p:nvGrpSpPr>
          <p:cNvPr id="220" name="Google Shape;220;p23"/>
          <p:cNvGrpSpPr/>
          <p:nvPr/>
        </p:nvGrpSpPr>
        <p:grpSpPr>
          <a:xfrm>
            <a:off x="6892925" y="2908300"/>
            <a:ext cx="1554163" cy="1933575"/>
            <a:chOff x="6809250" y="2764788"/>
            <a:chExt cx="1553700" cy="1935081"/>
          </a:xfrm>
        </p:grpSpPr>
        <p:pic>
          <p:nvPicPr>
            <p:cNvPr id="221" name="Google Shape;221;p23" descr="C:\Users\Asus\Dropbox\Pictures\Electronics\Arduino\vinyl record.jpg"/>
            <p:cNvPicPr preferRelativeResize="0"/>
            <p:nvPr/>
          </p:nvPicPr>
          <p:blipFill rotWithShape="1">
            <a:blip r:embed="rId6">
              <a:alphaModFix/>
            </a:blip>
            <a:srcRect/>
            <a:stretch/>
          </p:blipFill>
          <p:spPr>
            <a:xfrm>
              <a:off x="6809250" y="2764788"/>
              <a:ext cx="1553700" cy="1539262"/>
            </a:xfrm>
            <a:prstGeom prst="rect">
              <a:avLst/>
            </a:prstGeom>
            <a:noFill/>
            <a:ln w="19050" cap="flat" cmpd="sng">
              <a:solidFill>
                <a:schemeClr val="dk1"/>
              </a:solidFill>
              <a:prstDash val="solid"/>
              <a:miter lim="800000"/>
              <a:headEnd type="none" w="sm" len="sm"/>
              <a:tailEnd type="none" w="sm" len="sm"/>
            </a:ln>
          </p:spPr>
        </p:pic>
        <p:sp>
          <p:nvSpPr>
            <p:cNvPr id="222" name="Google Shape;222;p23"/>
            <p:cNvSpPr txBox="1"/>
            <p:nvPr/>
          </p:nvSpPr>
          <p:spPr>
            <a:xfrm>
              <a:off x="6809250" y="4330537"/>
              <a:ext cx="15537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Sound</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01475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4000">
                <a:latin typeface="Calibri"/>
                <a:ea typeface="Calibri"/>
                <a:cs typeface="Calibri"/>
                <a:sym typeface="Calibri"/>
              </a:rPr>
              <a:t>DIGITAL</a:t>
            </a:r>
            <a:endParaRPr/>
          </a:p>
        </p:txBody>
      </p:sp>
      <p:grpSp>
        <p:nvGrpSpPr>
          <p:cNvPr id="229" name="Google Shape;229;p24"/>
          <p:cNvGrpSpPr/>
          <p:nvPr/>
        </p:nvGrpSpPr>
        <p:grpSpPr>
          <a:xfrm>
            <a:off x="612775" y="2693988"/>
            <a:ext cx="1217613" cy="2000250"/>
            <a:chOff x="620772" y="2627556"/>
            <a:chExt cx="1216765" cy="2000730"/>
          </a:xfrm>
        </p:grpSpPr>
        <p:pic>
          <p:nvPicPr>
            <p:cNvPr id="230" name="Google Shape;230;p24" descr="C:\Users\Asus\Dropbox\Pictures\Electronics\Arduino\light switch.jpg"/>
            <p:cNvPicPr preferRelativeResize="0"/>
            <p:nvPr/>
          </p:nvPicPr>
          <p:blipFill rotWithShape="1">
            <a:blip r:embed="rId3">
              <a:alphaModFix/>
            </a:blip>
            <a:srcRect/>
            <a:stretch/>
          </p:blipFill>
          <p:spPr>
            <a:xfrm>
              <a:off x="620772" y="2627556"/>
              <a:ext cx="1216765" cy="1624332"/>
            </a:xfrm>
            <a:prstGeom prst="rect">
              <a:avLst/>
            </a:prstGeom>
            <a:noFill/>
            <a:ln w="19050" cap="flat" cmpd="sng">
              <a:solidFill>
                <a:schemeClr val="dk1"/>
              </a:solidFill>
              <a:prstDash val="solid"/>
              <a:miter lim="800000"/>
              <a:headEnd type="none" w="sm" len="sm"/>
              <a:tailEnd type="none" w="sm" len="sm"/>
            </a:ln>
          </p:spPr>
        </p:pic>
        <p:sp>
          <p:nvSpPr>
            <p:cNvPr id="231" name="Google Shape;231;p24"/>
            <p:cNvSpPr txBox="1"/>
            <p:nvPr/>
          </p:nvSpPr>
          <p:spPr>
            <a:xfrm>
              <a:off x="620773" y="4258954"/>
              <a:ext cx="120955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On / Off</a:t>
              </a:r>
              <a:endParaRPr/>
            </a:p>
          </p:txBody>
        </p:sp>
      </p:grpSp>
      <p:grpSp>
        <p:nvGrpSpPr>
          <p:cNvPr id="232" name="Google Shape;232;p24"/>
          <p:cNvGrpSpPr/>
          <p:nvPr/>
        </p:nvGrpSpPr>
        <p:grpSpPr>
          <a:xfrm>
            <a:off x="2378075" y="2693988"/>
            <a:ext cx="1633538" cy="2003425"/>
            <a:chOff x="2406656" y="2627556"/>
            <a:chExt cx="1633959" cy="2003291"/>
          </a:xfrm>
        </p:grpSpPr>
        <p:pic>
          <p:nvPicPr>
            <p:cNvPr id="233" name="Google Shape;233;p24" descr="C:\Users\Asus\Dropbox\Pictures\Electronics\Arduino\digital clock.jpg"/>
            <p:cNvPicPr preferRelativeResize="0"/>
            <p:nvPr/>
          </p:nvPicPr>
          <p:blipFill rotWithShape="1">
            <a:blip r:embed="rId4">
              <a:alphaModFix/>
            </a:blip>
            <a:srcRect/>
            <a:stretch/>
          </p:blipFill>
          <p:spPr>
            <a:xfrm>
              <a:off x="2406656" y="2627556"/>
              <a:ext cx="1633959" cy="1633959"/>
            </a:xfrm>
            <a:prstGeom prst="rect">
              <a:avLst/>
            </a:prstGeom>
            <a:noFill/>
            <a:ln w="19050" cap="flat" cmpd="sng">
              <a:solidFill>
                <a:schemeClr val="dk1"/>
              </a:solidFill>
              <a:prstDash val="solid"/>
              <a:miter lim="800000"/>
              <a:headEnd type="none" w="sm" len="sm"/>
              <a:tailEnd type="none" w="sm" len="sm"/>
            </a:ln>
          </p:spPr>
        </p:pic>
        <p:sp>
          <p:nvSpPr>
            <p:cNvPr id="234" name="Google Shape;234;p24"/>
            <p:cNvSpPr txBox="1"/>
            <p:nvPr/>
          </p:nvSpPr>
          <p:spPr>
            <a:xfrm>
              <a:off x="2406656" y="4261515"/>
              <a:ext cx="163395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Time</a:t>
              </a:r>
              <a:endParaRPr/>
            </a:p>
          </p:txBody>
        </p:sp>
      </p:grpSp>
      <p:grpSp>
        <p:nvGrpSpPr>
          <p:cNvPr id="235" name="Google Shape;235;p24"/>
          <p:cNvGrpSpPr/>
          <p:nvPr/>
        </p:nvGrpSpPr>
        <p:grpSpPr>
          <a:xfrm>
            <a:off x="4670425" y="2693988"/>
            <a:ext cx="1614488" cy="1985962"/>
            <a:chOff x="4670301" y="2644776"/>
            <a:chExt cx="1614179" cy="1986071"/>
          </a:xfrm>
        </p:grpSpPr>
        <p:pic>
          <p:nvPicPr>
            <p:cNvPr id="236" name="Google Shape;236;p24" descr="C:\Users\Asus\Dropbox\Pictures\Electronics\Arduino\digital thermometer.jpg"/>
            <p:cNvPicPr preferRelativeResize="0"/>
            <p:nvPr/>
          </p:nvPicPr>
          <p:blipFill rotWithShape="1">
            <a:blip r:embed="rId5">
              <a:alphaModFix/>
            </a:blip>
            <a:srcRect/>
            <a:stretch/>
          </p:blipFill>
          <p:spPr>
            <a:xfrm>
              <a:off x="4670302" y="2644776"/>
              <a:ext cx="1614178" cy="1614178"/>
            </a:xfrm>
            <a:prstGeom prst="rect">
              <a:avLst/>
            </a:prstGeom>
            <a:noFill/>
            <a:ln w="19050" cap="flat" cmpd="sng">
              <a:solidFill>
                <a:schemeClr val="dk1"/>
              </a:solidFill>
              <a:prstDash val="solid"/>
              <a:miter lim="800000"/>
              <a:headEnd type="none" w="sm" len="sm"/>
              <a:tailEnd type="none" w="sm" len="sm"/>
            </a:ln>
          </p:spPr>
        </p:pic>
        <p:sp>
          <p:nvSpPr>
            <p:cNvPr id="237" name="Google Shape;237;p24"/>
            <p:cNvSpPr txBox="1"/>
            <p:nvPr/>
          </p:nvSpPr>
          <p:spPr>
            <a:xfrm>
              <a:off x="4670301" y="4261515"/>
              <a:ext cx="161417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Temperature</a:t>
              </a:r>
              <a:endParaRPr/>
            </a:p>
          </p:txBody>
        </p:sp>
      </p:grpSp>
      <p:grpSp>
        <p:nvGrpSpPr>
          <p:cNvPr id="238" name="Google Shape;238;p24"/>
          <p:cNvGrpSpPr/>
          <p:nvPr/>
        </p:nvGrpSpPr>
        <p:grpSpPr>
          <a:xfrm>
            <a:off x="6678613" y="2693988"/>
            <a:ext cx="1878012" cy="1985962"/>
            <a:chOff x="6679148" y="2644776"/>
            <a:chExt cx="1876939" cy="1986091"/>
          </a:xfrm>
        </p:grpSpPr>
        <p:pic>
          <p:nvPicPr>
            <p:cNvPr id="239" name="Google Shape;239;p24" descr="C:\Users\Asus\Dropbox\Pictures\Electronics\Arduino\dvd.png"/>
            <p:cNvPicPr preferRelativeResize="0"/>
            <p:nvPr/>
          </p:nvPicPr>
          <p:blipFill rotWithShape="1">
            <a:blip r:embed="rId6">
              <a:alphaModFix/>
            </a:blip>
            <a:srcRect/>
            <a:stretch/>
          </p:blipFill>
          <p:spPr>
            <a:xfrm>
              <a:off x="6809249" y="2644776"/>
              <a:ext cx="1616739" cy="1616739"/>
            </a:xfrm>
            <a:prstGeom prst="rect">
              <a:avLst/>
            </a:prstGeom>
            <a:solidFill>
              <a:schemeClr val="lt1"/>
            </a:solidFill>
            <a:ln w="19050" cap="flat" cmpd="sng">
              <a:solidFill>
                <a:schemeClr val="dk1"/>
              </a:solidFill>
              <a:prstDash val="solid"/>
              <a:miter lim="800000"/>
              <a:headEnd type="none" w="sm" len="sm"/>
              <a:tailEnd type="none" w="sm" len="sm"/>
            </a:ln>
          </p:spPr>
        </p:pic>
        <p:sp>
          <p:nvSpPr>
            <p:cNvPr id="240" name="Google Shape;240;p24"/>
            <p:cNvSpPr txBox="1"/>
            <p:nvPr/>
          </p:nvSpPr>
          <p:spPr>
            <a:xfrm>
              <a:off x="6679148" y="4261515"/>
              <a:ext cx="1876939" cy="3693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Sound and Video</a:t>
              </a:r>
              <a:endParaRPr/>
            </a:p>
          </p:txBody>
        </p:sp>
      </p:grpSp>
      <p:sp>
        <p:nvSpPr>
          <p:cNvPr id="241" name="Google Shape;241;p24"/>
          <p:cNvSpPr/>
          <p:nvPr/>
        </p:nvSpPr>
        <p:spPr>
          <a:xfrm>
            <a:off x="-22505" y="932135"/>
            <a:ext cx="9144000" cy="11699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200" b="0" i="0" u="none" strike="noStrike" cap="none" dirty="0">
                <a:solidFill>
                  <a:schemeClr val="dk1"/>
                </a:solidFill>
                <a:latin typeface="Calibri"/>
                <a:ea typeface="Calibri"/>
                <a:cs typeface="Calibri"/>
                <a:sym typeface="Calibri"/>
              </a:rPr>
              <a:t>Computers and microcontrollers,</a:t>
            </a:r>
            <a:br>
              <a:rPr lang="en-US" sz="2200" b="0" i="0" u="none" strike="noStrike" cap="none" dirty="0">
                <a:solidFill>
                  <a:schemeClr val="dk1"/>
                </a:solidFill>
                <a:latin typeface="Calibri"/>
                <a:ea typeface="Calibri"/>
                <a:cs typeface="Calibri"/>
                <a:sym typeface="Calibri"/>
              </a:rPr>
            </a:br>
            <a:r>
              <a:rPr lang="en-US" sz="2200" b="0" i="0" u="none" strike="noStrike" cap="none" dirty="0">
                <a:solidFill>
                  <a:schemeClr val="dk1"/>
                </a:solidFill>
                <a:latin typeface="Calibri"/>
                <a:ea typeface="Calibri"/>
                <a:cs typeface="Calibri"/>
                <a:sym typeface="Calibri"/>
              </a:rPr>
              <a:t>work with a specific number of units.</a:t>
            </a:r>
            <a:endParaRPr dirty="0"/>
          </a:p>
          <a:p>
            <a:pPr marL="0" marR="0" lvl="0" indent="0" algn="ctr" rtl="0">
              <a:lnSpc>
                <a:spcPct val="100000"/>
              </a:lnSpc>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We call this </a:t>
            </a:r>
            <a:r>
              <a:rPr lang="en-US" sz="2400" b="1" i="0" u="none" strike="noStrike" cap="none" dirty="0">
                <a:solidFill>
                  <a:schemeClr val="dk1"/>
                </a:solidFill>
                <a:latin typeface="Calibri"/>
                <a:ea typeface="Calibri"/>
                <a:cs typeface="Calibri"/>
                <a:sym typeface="Calibri"/>
              </a:rPr>
              <a:t>digital</a:t>
            </a:r>
            <a:r>
              <a:rPr lang="en-US" sz="2400" b="0" i="0" u="none" strike="noStrike" cap="none" dirty="0">
                <a:solidFill>
                  <a:schemeClr val="dk1"/>
                </a:solidFill>
                <a:latin typeface="Calibri"/>
                <a:ea typeface="Calibri"/>
                <a:cs typeface="Calibri"/>
                <a:sym typeface="Calibri"/>
              </a:rPr>
              <a:t> information.</a:t>
            </a:r>
            <a:endParaRPr dirty="0"/>
          </a:p>
        </p:txBody>
      </p:sp>
    </p:spTree>
    <p:extLst>
      <p:ext uri="{BB962C8B-B14F-4D97-AF65-F5344CB8AC3E}">
        <p14:creationId xmlns:p14="http://schemas.microsoft.com/office/powerpoint/2010/main" val="317928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 y="475740"/>
            <a:ext cx="3194067" cy="4395937"/>
          </a:xfrm>
          <a:prstGeom prst="rect">
            <a:avLst/>
          </a:prstGeom>
        </p:spPr>
      </p:pic>
      <p:sp>
        <p:nvSpPr>
          <p:cNvPr id="251" name="Google Shape;251;p25"/>
          <p:cNvSpPr txBox="1"/>
          <p:nvPr/>
        </p:nvSpPr>
        <p:spPr>
          <a:xfrm>
            <a:off x="3980321" y="4476693"/>
            <a:ext cx="1369286" cy="461665"/>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0V – 5.0V</a:t>
            </a:r>
            <a:endParaRPr sz="1400" b="0" i="0" u="none" strike="noStrike" cap="none" dirty="0">
              <a:solidFill>
                <a:srgbClr val="000000"/>
              </a:solidFill>
              <a:latin typeface="Arial"/>
              <a:ea typeface="Arial"/>
              <a:cs typeface="Arial"/>
              <a:sym typeface="Arial"/>
            </a:endParaRPr>
          </a:p>
        </p:txBody>
      </p:sp>
      <p:sp>
        <p:nvSpPr>
          <p:cNvPr id="252" name="Google Shape;252;p25"/>
          <p:cNvSpPr txBox="1"/>
          <p:nvPr/>
        </p:nvSpPr>
        <p:spPr>
          <a:xfrm>
            <a:off x="6232551" y="4476693"/>
            <a:ext cx="1362075" cy="461962"/>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 to 1023</a:t>
            </a:r>
            <a:endParaRPr sz="1400" b="0" i="0" u="none" strike="noStrike" cap="none">
              <a:solidFill>
                <a:srgbClr val="000000"/>
              </a:solidFill>
              <a:latin typeface="Arial"/>
              <a:ea typeface="Arial"/>
              <a:cs typeface="Arial"/>
              <a:sym typeface="Arial"/>
            </a:endParaRPr>
          </a:p>
        </p:txBody>
      </p:sp>
      <p:cxnSp>
        <p:nvCxnSpPr>
          <p:cNvPr id="253" name="Google Shape;253;p25"/>
          <p:cNvCxnSpPr>
            <a:stCxn id="251" idx="3"/>
            <a:endCxn id="252" idx="1"/>
          </p:cNvCxnSpPr>
          <p:nvPr/>
        </p:nvCxnSpPr>
        <p:spPr>
          <a:xfrm>
            <a:off x="5349607" y="4707525"/>
            <a:ext cx="882900" cy="0"/>
          </a:xfrm>
          <a:prstGeom prst="straightConnector1">
            <a:avLst/>
          </a:prstGeom>
          <a:noFill/>
          <a:ln w="25400" cap="flat" cmpd="sng">
            <a:solidFill>
              <a:schemeClr val="accent6"/>
            </a:solidFill>
            <a:prstDash val="solid"/>
            <a:round/>
            <a:headEnd type="none" w="sm" len="sm"/>
            <a:tailEnd type="stealth" w="med" len="med"/>
          </a:ln>
          <a:effectLst>
            <a:outerShdw blurRad="40000" dist="20000" dir="5400000" rotWithShape="0">
              <a:srgbClr val="000000">
                <a:alpha val="37254"/>
              </a:srgbClr>
            </a:outerShdw>
          </a:effectLst>
        </p:spPr>
      </p:cxnSp>
      <p:cxnSp>
        <p:nvCxnSpPr>
          <p:cNvPr id="255" name="Google Shape;255;p25"/>
          <p:cNvCxnSpPr/>
          <p:nvPr/>
        </p:nvCxnSpPr>
        <p:spPr>
          <a:xfrm flipH="1">
            <a:off x="630091" y="2038486"/>
            <a:ext cx="2451207" cy="1791622"/>
          </a:xfrm>
          <a:prstGeom prst="straightConnector1">
            <a:avLst/>
          </a:prstGeom>
          <a:noFill/>
          <a:ln w="38100" cap="flat" cmpd="sng">
            <a:solidFill>
              <a:srgbClr val="FF0000"/>
            </a:solidFill>
            <a:prstDash val="solid"/>
            <a:round/>
            <a:headEnd type="none" w="sm" len="sm"/>
            <a:tailEnd type="stealth" w="med" len="med"/>
          </a:ln>
          <a:effectLst>
            <a:outerShdw blurRad="40000" dist="23000" dir="5400000" rotWithShape="0">
              <a:srgbClr val="000000">
                <a:alpha val="34509"/>
              </a:srgbClr>
            </a:outerShdw>
          </a:effectLst>
        </p:spPr>
      </p:cxnSp>
      <p:sp>
        <p:nvSpPr>
          <p:cNvPr id="249" name="Google Shape;249;p25"/>
          <p:cNvSpPr txBox="1">
            <a:spLocks noGrp="1"/>
          </p:cNvSpPr>
          <p:nvPr>
            <p:ph type="title" idx="4294967295"/>
          </p:nvPr>
        </p:nvSpPr>
        <p:spPr>
          <a:xfrm>
            <a:off x="449516" y="47115"/>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ANALOG TO DIGITAL</a:t>
            </a:r>
            <a:endParaRPr sz="1400" b="0" i="0" u="none" strike="noStrike" cap="none" dirty="0">
              <a:solidFill>
                <a:srgbClr val="000000"/>
              </a:solidFill>
              <a:latin typeface="Arial"/>
              <a:ea typeface="Arial"/>
              <a:cs typeface="Arial"/>
              <a:sym typeface="Arial"/>
            </a:endParaRPr>
          </a:p>
        </p:txBody>
      </p:sp>
      <p:sp>
        <p:nvSpPr>
          <p:cNvPr id="254" name="Google Shape;254;p25"/>
          <p:cNvSpPr txBox="1"/>
          <p:nvPr/>
        </p:nvSpPr>
        <p:spPr>
          <a:xfrm>
            <a:off x="3081297" y="1622988"/>
            <a:ext cx="2079254" cy="830997"/>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Use for analog input</a:t>
            </a:r>
            <a:endParaRPr sz="1400" b="0" i="0" u="none" strike="noStrike" cap="none" dirty="0">
              <a:solidFill>
                <a:srgbClr val="000000"/>
              </a:solidFill>
              <a:latin typeface="Arial"/>
              <a:ea typeface="Arial"/>
              <a:cs typeface="Arial"/>
              <a:sym typeface="Arial"/>
            </a:endParaRPr>
          </a:p>
        </p:txBody>
      </p:sp>
      <p:sp>
        <p:nvSpPr>
          <p:cNvPr id="250" name="Google Shape;250;p25"/>
          <p:cNvSpPr txBox="1"/>
          <p:nvPr/>
        </p:nvSpPr>
        <p:spPr>
          <a:xfrm>
            <a:off x="2883590" y="3922419"/>
            <a:ext cx="6062703" cy="4619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We’ll use the 10 bit Analog to Digital Converter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40726437"/>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4468</TotalTime>
  <Words>4140</Words>
  <Application>Microsoft Office PowerPoint</Application>
  <PresentationFormat>On-screen Show (16:9)</PresentationFormat>
  <Paragraphs>625</Paragraphs>
  <Slides>55</Slides>
  <Notes>54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55</vt:i4>
      </vt:variant>
    </vt:vector>
  </HeadingPairs>
  <TitlesOfParts>
    <vt:vector size="59" baseType="lpstr">
      <vt:lpstr>Arial</vt:lpstr>
      <vt:lpstr>Calibri</vt:lpstr>
      <vt:lpstr>1_Office Theme</vt:lpstr>
      <vt:lpstr>2_Office Theme</vt:lpstr>
      <vt:lpstr>SENSORS</vt:lpstr>
      <vt:lpstr>WHAT ARE SENSORS?</vt:lpstr>
      <vt:lpstr>PowerPoint Presentation</vt:lpstr>
      <vt:lpstr>How Sensors Provide Information</vt:lpstr>
      <vt:lpstr>How Sensors Provide Information</vt:lpstr>
      <vt:lpstr>How Sensors Provide Information</vt:lpstr>
      <vt:lpstr>ANALOG</vt:lpstr>
      <vt:lpstr>DIGITAL</vt:lpstr>
      <vt:lpstr>ANALOG TO DIGITAL</vt:lpstr>
      <vt:lpstr>ANALOG VOLTAGE SENSORS</vt:lpstr>
      <vt:lpstr>PowerPoint Presentation</vt:lpstr>
      <vt:lpstr>PowerPoint Presentation</vt:lpstr>
      <vt:lpstr>PowerPoint Presentation</vt:lpstr>
      <vt:lpstr>PowerPoint Presentation</vt:lpstr>
      <vt:lpstr>PowerPoint Presentation</vt:lpstr>
      <vt:lpstr>DIGITAL SENSORS</vt:lpstr>
      <vt:lpstr>DIGITAL – BINARY (ON OR OFF) SENSOR</vt:lpstr>
      <vt:lpstr>ACTIVITY 2</vt:lpstr>
      <vt:lpstr>ACTIVITY 2</vt:lpstr>
      <vt:lpstr>PIR SENSOR MODULE</vt:lpstr>
      <vt:lpstr>CONDITIONALS</vt:lpstr>
      <vt:lpstr>CONDITIONALS</vt:lpstr>
      <vt:lpstr>CONDITIONALS</vt:lpstr>
      <vt:lpstr>CONDITIONALS SUMMARY</vt:lpstr>
      <vt:lpstr>PowerPoint Presentation</vt:lpstr>
      <vt:lpstr>RELATIONAL OPERATORS AKA CONTROL OPERATORS</vt:lpstr>
      <vt:lpstr>REVISTING VARIABLE DECLARATIONS</vt:lpstr>
      <vt:lpstr>VARIABLE DECLARATIONS</vt:lpstr>
      <vt:lpstr>VARIABLE DECLARATIONS</vt:lpstr>
      <vt:lpstr>SENSORS USING TIMING</vt:lpstr>
      <vt:lpstr>ACTIVITY 3</vt:lpstr>
      <vt:lpstr>OPEN SERIAL MONITOR</vt:lpstr>
      <vt:lpstr>USING THE HC-SR04</vt:lpstr>
      <vt:lpstr>The function tone()</vt:lpstr>
      <vt:lpstr>SERIAL COMMUNICATION</vt:lpstr>
      <vt:lpstr>SERIAL COMMUNICATION</vt:lpstr>
      <vt:lpstr>SERIAL COMMUNICATION SENSORS</vt:lpstr>
      <vt:lpstr>ACTIVITY 4</vt:lpstr>
      <vt:lpstr>ACTIVITY 4</vt:lpstr>
      <vt:lpstr>LIBRARIES</vt:lpstr>
      <vt:lpstr>OPEN SERIAL MONITOR</vt:lpstr>
      <vt:lpstr>ADXL345 ACCELEROMETER</vt:lpstr>
      <vt:lpstr>I2C SERIAL COMMUNICATION</vt:lpstr>
      <vt:lpstr>I2C SERIAL COMMUNICATION</vt:lpstr>
      <vt:lpstr>I2C SERIAL COMMUNICATION</vt:lpstr>
      <vt:lpstr>I2C SERIAL COMMUNICATION</vt:lpstr>
      <vt:lpstr>I2C SERIAL COMMUNICATION</vt:lpstr>
      <vt:lpstr>EXAMPLES OF I2C DEVICES</vt:lpstr>
      <vt:lpstr>US1881 Hall Effect Sensor</vt:lpstr>
      <vt:lpstr>ANALOG RESISTANCE</vt:lpstr>
      <vt:lpstr>ACTIVITY 5</vt:lpstr>
      <vt:lpstr>ACTIVITY 5</vt:lpstr>
      <vt:lpstr>ACTIVITY 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Cox</dc:creator>
  <cp:lastModifiedBy>Brian Cox</cp:lastModifiedBy>
  <cp:revision>62</cp:revision>
  <dcterms:modified xsi:type="dcterms:W3CDTF">2023-12-15T03:25:08Z</dcterms:modified>
</cp:coreProperties>
</file>